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4660"/>
  </p:normalViewPr>
  <p:slideViewPr>
    <p:cSldViewPr>
      <p:cViewPr varScale="1">
        <p:scale>
          <a:sx n="59" d="100"/>
          <a:sy n="59" d="100"/>
        </p:scale>
        <p:origin x="17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18DF0-A133-4FD2-AAB8-4E53B792F4C4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B581E-986F-4710-83CA-C1F95766A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13F1AA-700E-4EB3-AC21-F6281249E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14699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43A00E5-1295-417B-A50F-587B25CF9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122"/>
                    </a14:imgEffect>
                    <a14:imgEffect>
                      <a14:saturation sat="164000"/>
                    </a14:imgEffect>
                    <a14:imgEffect>
                      <a14:brightnessContrast bright="-5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49"/>
          <a:stretch/>
        </p:blipFill>
        <p:spPr>
          <a:xfrm>
            <a:off x="609550" y="1130094"/>
            <a:ext cx="7924897" cy="4597811"/>
          </a:xfrm>
          <a:prstGeom prst="rect">
            <a:avLst/>
          </a:prstGeom>
          <a:ln>
            <a:noFill/>
          </a:ln>
          <a:effectLst>
            <a:glow rad="508000">
              <a:schemeClr val="tx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 descr="Перспективы внедрения новых технологий в офтальмологии Красноярского края в условиях КГБУЗ ККОКБ имени проф. П.Г. Макарова&#10;&#10;"/>
          <p:cNvSpPr>
            <a:spLocks noGrp="1"/>
          </p:cNvSpPr>
          <p:nvPr>
            <p:ph type="title"/>
          </p:nvPr>
        </p:nvSpPr>
        <p:spPr>
          <a:xfrm>
            <a:off x="457198" y="799642"/>
            <a:ext cx="8229600" cy="4941168"/>
          </a:xfrm>
          <a:noFill/>
          <a:effectLst>
            <a:glow rad="1905000"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Перспективы внедрения новых технологий в офтальмологии Красноярского края в условиях КГБУЗ ККОКБ имени проф. П.Г. Макарова</a:t>
            </a:r>
          </a:p>
        </p:txBody>
      </p:sp>
    </p:spTree>
    <p:extLst>
      <p:ext uri="{BB962C8B-B14F-4D97-AF65-F5344CB8AC3E}">
        <p14:creationId xmlns:p14="http://schemas.microsoft.com/office/powerpoint/2010/main" val="40308602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E12119-FB08-4C6A-8ECD-6700A6B67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935"/>
                    </a14:imgEffect>
                    <a14:imgEffect>
                      <a14:saturation sat="18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88" y="1375367"/>
            <a:ext cx="7253818" cy="5440363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4704D-0613-4F7C-91DB-CA0990976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88" y="21668"/>
            <a:ext cx="4788024" cy="3680337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2B33E-4C63-4AA1-AB7C-842DD8F3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952548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Спасибо за внимание!</a:t>
            </a:r>
            <a:b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F7DACB-D824-420F-ABF1-720153766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26174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287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7D7E0-FB6E-40AD-BE6F-5A5436AB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1"/>
            <a:ext cx="8229600" cy="2088232"/>
          </a:xfrm>
          <a:effectLst>
            <a:glow rad="127000">
              <a:schemeClr val="tx1"/>
            </a:glow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Интравитреальное введение ингибиторов ангиогенеза при ретинопатии недоношенных</a:t>
            </a:r>
          </a:p>
        </p:txBody>
      </p:sp>
      <p:pic>
        <p:nvPicPr>
          <p:cNvPr id="4" name="Рисунок 3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30F8495-2891-4492-A533-A68858C48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90198"/>
            <a:ext cx="5760640" cy="4431558"/>
          </a:xfrm>
          <a:prstGeom prst="rect">
            <a:avLst/>
          </a:prstGeom>
          <a:ln>
            <a:noFill/>
          </a:ln>
          <a:effectLst>
            <a:glow rad="228600">
              <a:schemeClr val="accent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E220A-757D-4060-A73B-F37699E35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0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047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145D9-53DB-4C5F-8D4D-F3C935A4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ФЭК </a:t>
            </a:r>
            <a:r>
              <a:rPr lang="en-US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Stellaris Bausch+Lomb</a:t>
            </a:r>
            <a:endParaRPr lang="ru-RU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4" name="Рисунок 3" descr="Изображение выглядит как пол, внутренний, потолок, офис&#10;&#10;Автоматически созданное описание">
            <a:extLst>
              <a:ext uri="{FF2B5EF4-FFF2-40B4-BE49-F238E27FC236}">
                <a16:creationId xmlns:a16="http://schemas.microsoft.com/office/drawing/2014/main" id="{66D29AF1-3804-46A2-9743-5E608E1F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4" y="1290621"/>
            <a:ext cx="8064896" cy="5292741"/>
          </a:xfrm>
          <a:prstGeom prst="rect">
            <a:avLst/>
          </a:prstGeom>
          <a:ln>
            <a:noFill/>
          </a:ln>
          <a:effectLst>
            <a:glow rad="215900">
              <a:schemeClr val="accent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F76CAB-0E62-4B77-B604-E0A07AE79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19472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92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FFBA3-BE01-4C41-AE2A-F80F04AF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Stellaris Elite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Самая быстрая система стабилизации ВГД </a:t>
            </a:r>
            <a:br>
              <a:rPr lang="en-US" sz="24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Adaptive Fluidics</a:t>
            </a:r>
            <a:br>
              <a:rPr lang="ru-RU" sz="24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ru-RU" sz="24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Самое безопасное и эффективное хирургическое лечение катаракты.</a:t>
            </a:r>
            <a:br>
              <a:rPr lang="ru-RU" sz="24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</a:br>
            <a:r>
              <a:rPr lang="ru-RU" sz="24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Самая инновационная система оперативного лечения катаракты из всех возможных. </a:t>
            </a:r>
            <a:br>
              <a:rPr lang="ru-RU" sz="2400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</a:br>
            <a:endParaRPr lang="ru-RU" sz="2400" dirty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pic>
        <p:nvPicPr>
          <p:cNvPr id="4" name="Рисунок 3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D9F17C9-AB0D-48AF-A892-F52C71CA2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4219984" cy="4077072"/>
          </a:xfrm>
          <a:prstGeom prst="roundRect">
            <a:avLst>
              <a:gd name="adj" fmla="val 16667"/>
            </a:avLst>
          </a:prstGeom>
          <a:ln w="254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9F554B-B837-4CBB-9771-7A1A1FB12F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  <a14:imgEffect>
                      <a14:saturation sat="109000"/>
                    </a14:imgEffect>
                    <a14:imgEffect>
                      <a14:brightnessContrast bright="-4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03" y="2708920"/>
            <a:ext cx="4402832" cy="4077072"/>
          </a:xfrm>
          <a:prstGeom prst="roundRect">
            <a:avLst>
              <a:gd name="adj" fmla="val 16667"/>
            </a:avLst>
          </a:prstGeom>
          <a:ln w="38100" cap="rnd">
            <a:solidFill>
              <a:schemeClr val="tx1"/>
            </a:solidFill>
          </a:ln>
          <a:effectLst>
            <a:outerShdw blurRad="76200" dist="63500" dir="14400000" sx="102000" sy="102000" algn="tl" rotWithShape="0">
              <a:srgbClr val="E6E6E6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27E2A9-46BF-4C09-A8D1-C0FEE20BF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-2447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381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09A76-731B-4AA0-83B8-74AA4E38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Оперативное лечение </a:t>
            </a:r>
            <a:r>
              <a:rPr lang="ru-RU" dirty="0" err="1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макулярных</a:t>
            </a:r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 разрывов методом витрэктомии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CAE51-74D9-420E-8EB4-E9D605271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916832"/>
            <a:ext cx="6534150" cy="4248472"/>
          </a:xfrm>
          <a:prstGeom prst="rect">
            <a:avLst/>
          </a:prstGeom>
          <a:ln w="38100">
            <a:solidFill>
              <a:schemeClr val="tx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1F72D-7A38-4381-B3C6-F221D55A7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1253"/>
            <a:ext cx="774367" cy="691444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663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36735B-88C4-49C0-B6BA-CB785DB93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7142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FBF94-659A-4FE4-B1AE-456783EE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490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Пациенты с витреоретинальной патологией должны оперироваться </a:t>
            </a:r>
            <a:r>
              <a:rPr lang="en-US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&lt;&lt;</a:t>
            </a:r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дома</a:t>
            </a:r>
            <a:r>
              <a:rPr lang="en-US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&gt;&gt;</a:t>
            </a:r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22AF6-06BE-4CB3-9999-1CC091E8F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" t="17451" r="41336" b="6951"/>
          <a:stretch/>
        </p:blipFill>
        <p:spPr>
          <a:xfrm>
            <a:off x="251520" y="2060848"/>
            <a:ext cx="5040560" cy="4651211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06D64-AB45-42AB-87E2-D4AFA51C71E8}"/>
              </a:ext>
            </a:extLst>
          </p:cNvPr>
          <p:cNvSpPr txBox="1"/>
          <p:nvPr/>
        </p:nvSpPr>
        <p:spPr>
          <a:xfrm>
            <a:off x="5940152" y="3068960"/>
            <a:ext cx="2530624" cy="20313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effectLst>
                  <a:glow rad="127000">
                    <a:schemeClr val="tx1"/>
                  </a:glow>
                </a:effectLst>
              </a:rPr>
              <a:t>В  2022 году МЗ выделено 150 квот по программе ВМП Бюджет для микроинвазивной витрэктомии в условиях ККОКБ</a:t>
            </a:r>
          </a:p>
        </p:txBody>
      </p:sp>
    </p:spTree>
    <p:extLst>
      <p:ext uri="{BB962C8B-B14F-4D97-AF65-F5344CB8AC3E}">
        <p14:creationId xmlns:p14="http://schemas.microsoft.com/office/powerpoint/2010/main" val="1830296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D895F-7237-426C-AEA9-BDBD2187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Имплантация Торических ИОЛ у пациентов с астигматизмом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50C948-4AB4-444C-9123-4FC3014A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04999"/>
            <a:ext cx="4104454" cy="4116288"/>
          </a:xfrm>
          <a:prstGeom prst="rect">
            <a:avLst/>
          </a:prstGeom>
          <a:ln w="412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BA984B-A063-4525-9C2A-FF81F246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20" y="1904999"/>
            <a:ext cx="4104454" cy="411628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70DEFC-3545-4FAA-A1E8-3E70C46B8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14699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661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567D4-98EF-4834-84B3-DE052758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Имплантация искусственной радужки у пациентов с последствиями травмы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999E8-F2CD-44A4-9AF1-0DDF604C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76872"/>
            <a:ext cx="6912768" cy="433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4450">
            <a:solidFill>
              <a:schemeClr val="tx1"/>
            </a:solidFill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AB332A-FF06-459C-B25D-9C790B39C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0" y="0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545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79DE6C-8CC8-418C-9456-94D09271A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60" t="10656" r="4825" b="10656"/>
          <a:stretch/>
        </p:blipFill>
        <p:spPr>
          <a:xfrm>
            <a:off x="7224102" y="3020816"/>
            <a:ext cx="1462698" cy="345638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BAD5D-0567-4EE1-BC8C-602DCB72F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" t="11476" r="77707" b="9836"/>
          <a:stretch/>
        </p:blipFill>
        <p:spPr>
          <a:xfrm>
            <a:off x="536520" y="1268760"/>
            <a:ext cx="1512167" cy="345638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21FC79-B74F-44E1-96BA-E30714A99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7" t="10656" r="53628" b="10656"/>
          <a:stretch/>
        </p:blipFill>
        <p:spPr>
          <a:xfrm>
            <a:off x="2647498" y="1844824"/>
            <a:ext cx="1512167" cy="3480211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glow rad="127000">
              <a:srgbClr val="E6E6E6">
                <a:alpha val="0"/>
              </a:srgb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16F740-68BA-4363-B145-F44B3B9B3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37" t="10656" r="29548" b="10656"/>
          <a:stretch/>
        </p:blipFill>
        <p:spPr>
          <a:xfrm>
            <a:off x="4840948" y="2469069"/>
            <a:ext cx="1512167" cy="3456384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glow rad="50800">
              <a:srgbClr val="E6E6E6">
                <a:alpha val="0"/>
              </a:srgb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E06A1-46AC-40D8-ABBA-42CD9B6F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</a:rPr>
              <a:t>Сквозная кератопластика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60B912-3881-4897-BD9B-61EFE4880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/>
          <a:stretch>
            <a:fillRect/>
          </a:stretch>
        </p:blipFill>
        <p:spPr bwMode="auto">
          <a:xfrm>
            <a:off x="8028383" y="0"/>
            <a:ext cx="1115617" cy="99615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58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119</Words>
  <Application>Microsoft Office PowerPoint</Application>
  <PresentationFormat>Экран (4:3)</PresentationFormat>
  <Paragraphs>11</Paragraphs>
  <Slides>10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Перспективы внедрения новых технологий в офтальмологии Красноярского края в условиях КГБУЗ ККОКБ имени проф. П.Г. Макарова</vt:lpstr>
      <vt:lpstr>Интравитреальное введение ингибиторов ангиогенеза при ретинопатии недоношенных</vt:lpstr>
      <vt:lpstr>ФЭК Stellaris Bausch+Lomb</vt:lpstr>
      <vt:lpstr>Stellaris Elite  Самая быстрая система стабилизации ВГД  Adaptive Fluidics Самое безопасное и эффективное хирургическое лечение катаракты. Самая инновационная система оперативного лечения катаракты из всех возможных.  </vt:lpstr>
      <vt:lpstr>Оперативное лечение макулярных разрывов методом витрэктомии</vt:lpstr>
      <vt:lpstr>Пациенты с витреоретинальной патологией должны оперироваться &lt;&lt;дома&gt;&gt;!</vt:lpstr>
      <vt:lpstr>Имплантация Торических ИОЛ у пациентов с астигматизмом</vt:lpstr>
      <vt:lpstr>Имплантация искусственной радужки у пациентов с последствиями травмы</vt:lpstr>
      <vt:lpstr>Сквозная кератопластика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направления  повышения эффективности работы специализированной офтальмологической помощи КГБУЗ ККОКБ им. Проф. </dc:title>
  <dc:creator>Пользователь</dc:creator>
  <cp:lastModifiedBy>Анна Каданцева</cp:lastModifiedBy>
  <cp:revision>79</cp:revision>
  <dcterms:created xsi:type="dcterms:W3CDTF">2021-06-17T15:38:58Z</dcterms:created>
  <dcterms:modified xsi:type="dcterms:W3CDTF">2022-07-14T23:53:10Z</dcterms:modified>
</cp:coreProperties>
</file>