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7" r:id="rId6"/>
    <p:sldId id="269" r:id="rId7"/>
    <p:sldId id="263" r:id="rId8"/>
    <p:sldId id="27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E29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9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1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0E04DE-7213-4C2B-A68C-9A6C20D220BF}" type="datetimeFigureOut">
              <a:rPr lang="ru-RU" smtClean="0"/>
              <a:pPr/>
              <a:t>15.02.2023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B9758A-9A25-42EC-A429-91F566AB30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1" y="6467474"/>
            <a:ext cx="190849" cy="120315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11560" y="1124744"/>
            <a:ext cx="7992888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Критерии отбора пациентов для направления на хирургическое лечение катаракты в соответствии с Федеральными клиническими рекомендациями. Формирование листов ожидания и регистров пациентов с катарактой. Чек-лист «Оценка полноты обследования пациента и обоснованности направления на консультацию в КГБУЗ ККОКБ им.профессора П.Г. Макарова с диагнозом возрастная или осложненная катаракта». </a:t>
            </a:r>
          </a:p>
          <a:p>
            <a:pPr algn="ctr"/>
            <a:endParaRPr lang="ru-RU" sz="27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600"/>
              </a:spcBef>
            </a:pP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Докладчик: </a:t>
            </a:r>
          </a:p>
          <a:p>
            <a:pPr algn="r">
              <a:spcBef>
                <a:spcPts val="600"/>
              </a:spcBef>
            </a:pPr>
            <a:r>
              <a:rPr lang="ru-RU" sz="1600" b="1" dirty="0" smtClean="0">
                <a:solidFill>
                  <a:srgbClr val="002060"/>
                </a:solidFill>
                <a:cs typeface="Arial" pitchFamily="34" charset="0"/>
              </a:rPr>
              <a:t>Главный врач Максимов А.С.</a:t>
            </a:r>
          </a:p>
          <a:p>
            <a:pPr algn="ctr"/>
            <a:endParaRPr lang="ru-RU" sz="4000" b="1" dirty="0">
              <a:solidFill>
                <a:srgbClr val="00206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Объемы оперативных вмешательств в КГБУЗ ККОКБ за 2022 год составил </a:t>
            </a:r>
            <a:r>
              <a:rPr lang="ru-RU" b="1" dirty="0" smtClean="0"/>
              <a:t>8.866 операций </a:t>
            </a:r>
            <a:r>
              <a:rPr lang="ru-RU" dirty="0" smtClean="0"/>
              <a:t>по поводу катаракты.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На 2023 год плановое задание для ККОКБ установлено </a:t>
            </a:r>
            <a:r>
              <a:rPr lang="ru-RU" b="1" dirty="0" smtClean="0"/>
              <a:t>9026 </a:t>
            </a:r>
            <a:r>
              <a:rPr lang="ru-RU" b="1" dirty="0" smtClean="0"/>
              <a:t>операций </a:t>
            </a:r>
            <a:r>
              <a:rPr lang="ru-RU" dirty="0" smtClean="0"/>
              <a:t>по поводу катаракты.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Согласно клинических рекомендаций по катаракте, </a:t>
            </a:r>
            <a:r>
              <a:rPr lang="ru-RU" b="1" dirty="0" smtClean="0"/>
              <a:t>при остроте зрения 0,5 с коррекцией на лучше видящем глазу</a:t>
            </a:r>
            <a:r>
              <a:rPr lang="ru-RU" dirty="0" smtClean="0"/>
              <a:t>, уже можно планировать операцию по удалению катаракты.</a:t>
            </a:r>
            <a:endParaRPr lang="ru-RU" b="1" dirty="0" smtClean="0"/>
          </a:p>
        </p:txBody>
      </p:sp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596336" cy="990600"/>
          </a:xfrm>
        </p:spPr>
        <p:txBody>
          <a:bodyPr>
            <a:noAutofit/>
          </a:bodyPr>
          <a:lstStyle/>
          <a:p>
            <a:r>
              <a:rPr lang="ru-RU" sz="2200" dirty="0" smtClean="0"/>
              <a:t>Согласно Федерального законодательства внеочередное право на получение плановой медицинской помощи имеют 11 категорий населения: 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892480" cy="4730080"/>
          </a:xfrm>
        </p:spPr>
        <p:txBody>
          <a:bodyPr>
            <a:noAutofit/>
          </a:bodyPr>
          <a:lstStyle/>
          <a:p>
            <a:pPr lvl="0"/>
            <a:r>
              <a:rPr lang="ru-RU" sz="1700" dirty="0" smtClean="0"/>
              <a:t>Инвалиды и участники ВОВ; </a:t>
            </a:r>
          </a:p>
          <a:p>
            <a:pPr lvl="0"/>
            <a:r>
              <a:rPr lang="ru-RU" sz="1700" dirty="0" smtClean="0"/>
              <a:t>Бывшие несовершеннолетние узники концлагерей, гетто, других мест; принудительного содержания, созданных фашистами и их союзниками в период второй мировой войны;</a:t>
            </a:r>
          </a:p>
          <a:p>
            <a:pPr lvl="0"/>
            <a:r>
              <a:rPr lang="ru-RU" sz="1700" dirty="0" smtClean="0"/>
              <a:t>Лица, награжденные знаком «Жителю блокадного Ленинграда»;</a:t>
            </a:r>
          </a:p>
          <a:p>
            <a:pPr lvl="0"/>
            <a:r>
              <a:rPr lang="ru-RU" sz="1700" dirty="0" smtClean="0"/>
              <a:t>Инвалиды и ветераны боевых действий;</a:t>
            </a:r>
          </a:p>
          <a:p>
            <a:pPr lvl="0"/>
            <a:r>
              <a:rPr lang="ru-RU" sz="1700" dirty="0" smtClean="0"/>
              <a:t>Военнослужащие и лица рядового и начальствующего состава органов внутренних дел, Государственной противопожарной службы, учреждений и органов уголовно-исполнительной системы, ставшие инвалидами вследствие ранения, контузии или увечья, полученных при исполнении обязанностей военной службы ( служебных обязанностей);</a:t>
            </a:r>
          </a:p>
          <a:p>
            <a:pPr lvl="0"/>
            <a:r>
              <a:rPr lang="ru-RU" sz="1700" dirty="0" smtClean="0"/>
              <a:t>Герои России, СССР, Социалистического Труда и лица, награжденные орденами Славы трех степеней;</a:t>
            </a:r>
          </a:p>
          <a:p>
            <a:pPr lvl="0"/>
            <a:r>
              <a:rPr lang="ru-RU" sz="1700" dirty="0" smtClean="0"/>
              <a:t>Лица, пострадавшие от ядерных испытаний и аварий в Челябинской области, на Чернобыльской АЭС и других объектах;</a:t>
            </a:r>
          </a:p>
          <a:p>
            <a:pPr lvl="0"/>
            <a:r>
              <a:rPr lang="ru-RU" sz="1700" dirty="0" smtClean="0"/>
              <a:t>Многодетные матери;</a:t>
            </a:r>
          </a:p>
          <a:p>
            <a:pPr lvl="0"/>
            <a:r>
              <a:rPr lang="ru-RU" sz="1700" dirty="0" smtClean="0"/>
              <a:t>Реабилитированные лица, имеющие инвалидность или являющиеся пенсионерами;</a:t>
            </a:r>
          </a:p>
          <a:p>
            <a:pPr lvl="0"/>
            <a:r>
              <a:rPr lang="ru-RU" sz="1700" dirty="0" smtClean="0"/>
              <a:t>Лица, признанные пострадавшими от политических репрессий, имеющие инвалидность или являющиеся пенсионерами;</a:t>
            </a:r>
          </a:p>
          <a:p>
            <a:pPr lvl="0"/>
            <a:r>
              <a:rPr lang="ru-RU" sz="1700" dirty="0" smtClean="0"/>
              <a:t>Лица, награжденные знаком «Почетный донор».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Учитывая наши ресурсные возможности предлагаем следующую маршрутизацию: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Граждан </a:t>
            </a:r>
            <a:r>
              <a:rPr lang="ru-RU" b="1" dirty="0" smtClean="0"/>
              <a:t>со зрением 0,3 и ниже </a:t>
            </a:r>
            <a:r>
              <a:rPr lang="ru-RU" dirty="0" smtClean="0"/>
              <a:t>с коррекцией на лучше видящем глазу с учетом сопутствующих заболеваний ( глаукома, миопия высокой степени, ВМД, сахарный диабет, наличие инвалидности ) направлять на оперативное лечение </a:t>
            </a:r>
            <a:r>
              <a:rPr lang="ru-RU" b="1" dirty="0" smtClean="0"/>
              <a:t>в первую очередь.</a:t>
            </a:r>
          </a:p>
          <a:p>
            <a:endParaRPr lang="ru-RU" dirty="0" smtClean="0"/>
          </a:p>
          <a:p>
            <a:r>
              <a:rPr lang="ru-RU" dirty="0" smtClean="0"/>
              <a:t>Граждан </a:t>
            </a:r>
            <a:r>
              <a:rPr lang="ru-RU" b="1" dirty="0" smtClean="0"/>
              <a:t>со зрением 0,5</a:t>
            </a:r>
            <a:r>
              <a:rPr lang="ru-RU" dirty="0" smtClean="0"/>
              <a:t> с коррекцией на лучше видящем глазу  направлять на оперативное лечение </a:t>
            </a:r>
            <a:r>
              <a:rPr lang="ru-RU" b="1" dirty="0" smtClean="0"/>
              <a:t>во вторую очередь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За 2022 год </a:t>
            </a:r>
            <a:r>
              <a:rPr lang="ru-RU" b="1" dirty="0" smtClean="0"/>
              <a:t>из</a:t>
            </a:r>
            <a:r>
              <a:rPr lang="ru-RU" dirty="0" smtClean="0"/>
              <a:t> южной группы </a:t>
            </a:r>
            <a:r>
              <a:rPr lang="ru-RU" dirty="0" smtClean="0"/>
              <a:t>районов с диагнозом катаракта в поликлинику ККОКБ было направлено </a:t>
            </a:r>
            <a:r>
              <a:rPr lang="ru-RU" dirty="0" smtClean="0"/>
              <a:t>404 </a:t>
            </a:r>
            <a:r>
              <a:rPr lang="ru-RU" b="1" dirty="0" smtClean="0"/>
              <a:t>взрослых </a:t>
            </a:r>
            <a:r>
              <a:rPr lang="ru-RU" dirty="0" smtClean="0"/>
              <a:t>пациента </a:t>
            </a:r>
            <a:r>
              <a:rPr lang="ru-RU" dirty="0" smtClean="0"/>
              <a:t>и выполнено </a:t>
            </a:r>
            <a:r>
              <a:rPr lang="ru-RU" dirty="0" smtClean="0"/>
              <a:t>462 </a:t>
            </a:r>
            <a:r>
              <a:rPr lang="ru-RU" b="1" dirty="0" smtClean="0"/>
              <a:t>операции</a:t>
            </a:r>
            <a:r>
              <a:rPr lang="ru-RU" dirty="0" smtClean="0"/>
              <a:t> </a:t>
            </a:r>
            <a:r>
              <a:rPr lang="ru-RU" dirty="0" smtClean="0"/>
              <a:t>по поводу катаракты.</a:t>
            </a:r>
          </a:p>
          <a:p>
            <a:endParaRPr lang="ru-RU" dirty="0"/>
          </a:p>
        </p:txBody>
      </p:sp>
      <p:pic>
        <p:nvPicPr>
          <p:cNvPr id="8" name="Рисунок 7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по формированию листов ожидания по месту жительства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1219201"/>
            <a:ext cx="8435280" cy="50901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200" dirty="0" smtClean="0"/>
              <a:t>	В обязательном порядке необходимо указывать:</a:t>
            </a:r>
          </a:p>
          <a:p>
            <a:pPr>
              <a:buNone/>
            </a:pPr>
            <a:endParaRPr lang="ru-RU" sz="3200" b="1" dirty="0" smtClean="0"/>
          </a:p>
          <a:p>
            <a:pPr lvl="0"/>
            <a:r>
              <a:rPr lang="ru-RU" sz="3200" dirty="0" smtClean="0"/>
              <a:t> Ф.И.О.; </a:t>
            </a:r>
          </a:p>
          <a:p>
            <a:pPr lvl="0"/>
            <a:r>
              <a:rPr lang="ru-RU" sz="3200" dirty="0" smtClean="0"/>
              <a:t>Максимальная острота зрения с коррекцией лучше видящего глаза;</a:t>
            </a:r>
          </a:p>
          <a:p>
            <a:pPr lvl="0"/>
            <a:r>
              <a:rPr lang="ru-RU" sz="3200" dirty="0" smtClean="0"/>
              <a:t>В шифре МКБ основного заболевания указывать катаракту;</a:t>
            </a:r>
          </a:p>
          <a:p>
            <a:pPr lvl="0"/>
            <a:r>
              <a:rPr lang="ru-RU" sz="3200" dirty="0" smtClean="0"/>
              <a:t>При наличии указать сопутствующие заболевания: глаукома, ВМД, атрофия зрительного нерва, миопия высокой степени, </a:t>
            </a:r>
            <a:r>
              <a:rPr lang="ru-RU" sz="3200" dirty="0" err="1" smtClean="0"/>
              <a:t>ретинопатия</a:t>
            </a:r>
            <a:r>
              <a:rPr lang="ru-RU" sz="3200" dirty="0" smtClean="0"/>
              <a:t>; </a:t>
            </a:r>
          </a:p>
          <a:p>
            <a:pPr lvl="0"/>
            <a:r>
              <a:rPr lang="ru-RU" sz="3200" dirty="0" smtClean="0"/>
              <a:t>Дата постановки в лист ожидания; </a:t>
            </a:r>
          </a:p>
          <a:p>
            <a:pPr lvl="0"/>
            <a:r>
              <a:rPr lang="ru-RU" sz="3200" dirty="0" smtClean="0"/>
              <a:t>Дата направления на консультацию в ККОКБ; </a:t>
            </a:r>
          </a:p>
          <a:p>
            <a:pPr lvl="0"/>
            <a:r>
              <a:rPr lang="ru-RU" sz="3200" dirty="0" smtClean="0"/>
              <a:t>Дата выдачи бланка направления на госпитализацию в ККОКБ; </a:t>
            </a:r>
          </a:p>
          <a:p>
            <a:pPr lvl="0"/>
            <a:r>
              <a:rPr lang="ru-RU" sz="3200" dirty="0" smtClean="0"/>
              <a:t>Дата операции (фактическая), при обращении пациента к офтальмологу после выписки;</a:t>
            </a:r>
          </a:p>
          <a:p>
            <a:pPr lvl="0"/>
            <a:r>
              <a:rPr lang="ru-RU" sz="3200" dirty="0" smtClean="0"/>
              <a:t>Примечания: указывать дату повторной госпитализации, если операция/госпитализация были отложены, результаты операции (острота зрения после операции с коррекцией).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547664" y="152400"/>
            <a:ext cx="7139136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по формированию листов ожидания по месту жительства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1124745"/>
            <a:ext cx="8568952" cy="509012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sz="2800" dirty="0" smtClean="0"/>
          </a:p>
          <a:p>
            <a:r>
              <a:rPr lang="ru-RU" sz="2400" dirty="0" smtClean="0"/>
              <a:t>Листы ожидания направлять</a:t>
            </a:r>
            <a:r>
              <a:rPr lang="ru-RU" sz="2400" b="1" dirty="0" smtClean="0"/>
              <a:t> </a:t>
            </a:r>
            <a:r>
              <a:rPr lang="ru-RU" sz="2400" dirty="0" smtClean="0"/>
              <a:t>в ККОКБ </a:t>
            </a:r>
            <a:r>
              <a:rPr lang="ru-RU" sz="2400" b="1" dirty="0" smtClean="0"/>
              <a:t>в первый рабочий день месяца </a:t>
            </a:r>
            <a:r>
              <a:rPr lang="ru-RU" sz="2400" dirty="0" smtClean="0"/>
              <a:t>на адрес электронной почты заведующей организационно-методическим отделом Петровой Вере Анатольевне</a:t>
            </a:r>
            <a:r>
              <a:rPr lang="ru-RU" sz="2400" b="1" dirty="0" smtClean="0"/>
              <a:t>:</a:t>
            </a:r>
          </a:p>
          <a:p>
            <a:pPr>
              <a:buNone/>
            </a:pPr>
            <a:r>
              <a:rPr lang="ru-RU" sz="3200" b="1" dirty="0" smtClean="0"/>
              <a:t>	</a:t>
            </a:r>
            <a:r>
              <a:rPr lang="en-US" sz="3200" b="1" dirty="0" err="1" smtClean="0"/>
              <a:t>petrova</a:t>
            </a:r>
            <a:r>
              <a:rPr lang="ru-RU" sz="3200" b="1" dirty="0" smtClean="0"/>
              <a:t>_</a:t>
            </a:r>
            <a:r>
              <a:rPr lang="en-US" sz="3200" b="1" dirty="0" smtClean="0"/>
              <a:t>v</a:t>
            </a:r>
            <a:r>
              <a:rPr lang="ru-RU" sz="3200" b="1" dirty="0" smtClean="0"/>
              <a:t>_</a:t>
            </a:r>
            <a:r>
              <a:rPr lang="en-US" sz="3200" b="1" dirty="0" smtClean="0"/>
              <a:t>a</a:t>
            </a:r>
            <a:r>
              <a:rPr lang="ru-RU" sz="3200" b="1" dirty="0" smtClean="0"/>
              <a:t>@</a:t>
            </a:r>
            <a:r>
              <a:rPr lang="en-US" sz="3200" b="1" dirty="0" err="1" smtClean="0"/>
              <a:t>ocularc</a:t>
            </a:r>
            <a:r>
              <a:rPr lang="ru-RU" sz="3200" b="1" dirty="0" smtClean="0"/>
              <a:t>.</a:t>
            </a:r>
            <a:r>
              <a:rPr lang="en-US" sz="3200" b="1" dirty="0" err="1" smtClean="0"/>
              <a:t>ru</a:t>
            </a:r>
            <a:endParaRPr lang="ru-RU" sz="3200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лого.jpg"/>
          <p:cNvPicPr>
            <a:picLocks noChangeAspect="1"/>
          </p:cNvPicPr>
          <p:nvPr/>
        </p:nvPicPr>
        <p:blipFill>
          <a:blip r:embed="rId2" cstate="print"/>
          <a:srcRect l="11725" r="14429"/>
          <a:stretch>
            <a:fillRect/>
          </a:stretch>
        </p:blipFill>
        <p:spPr>
          <a:xfrm>
            <a:off x="0" y="188640"/>
            <a:ext cx="1584176" cy="1340768"/>
          </a:xfrm>
          <a:prstGeom prst="rect">
            <a:avLst/>
          </a:prstGeom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F813DCC-3E30-43F7-91E1-EE8A6C968DA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95128" y="404665"/>
            <a:ext cx="7848872" cy="935037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Arial" pitchFamily="34" charset="0"/>
              </a:rPr>
              <a:t>БЛАГОДАРЮ ЗА ВНИМАНИЕ! 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Arial" pitchFamily="34" charset="0"/>
            </a:endParaRPr>
          </a:p>
        </p:txBody>
      </p:sp>
      <p:pic>
        <p:nvPicPr>
          <p:cNvPr id="1026" name="Picture 2" descr="https://spkrk.ru/wp-content/uploads/2022/03/20220225-%D0%BE%D1%84%D1%82%D0%B0%D0%BB%D1%8C%D0%BC-%D0%B1%D0%BE%D0%BB%D1%8C%D0%BD%D0%B8%D1%86%D0%B0.jpg"/>
          <p:cNvPicPr>
            <a:picLocks noChangeAspect="1" noChangeArrowheads="1"/>
          </p:cNvPicPr>
          <p:nvPr/>
        </p:nvPicPr>
        <p:blipFill>
          <a:blip r:embed="rId3" cstate="print"/>
          <a:srcRect t="-792" b="7920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237215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50E6A9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923</TotalTime>
  <Words>412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Начальная</vt:lpstr>
      <vt:lpstr>Слайд 1</vt:lpstr>
      <vt:lpstr>Слайд 2</vt:lpstr>
      <vt:lpstr>Слайд 3</vt:lpstr>
      <vt:lpstr>Согласно Федерального законодательства внеочередное право на получение плановой медицинской помощи имеют 11 категорий населения: </vt:lpstr>
      <vt:lpstr>Учитывая наши ресурсные возможности предлагаем следующую маршрутизацию:</vt:lpstr>
      <vt:lpstr>Слайд 6</vt:lpstr>
      <vt:lpstr>Рекомендации по формированию листов ожидания по месту жительства</vt:lpstr>
      <vt:lpstr>Рекомендации по формированию листов ожидания по месту жительства</vt:lpstr>
      <vt:lpstr>БЛАГОДАРЮ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maksimov_a_s</cp:lastModifiedBy>
  <cp:revision>43</cp:revision>
  <dcterms:created xsi:type="dcterms:W3CDTF">2022-09-19T09:18:14Z</dcterms:created>
  <dcterms:modified xsi:type="dcterms:W3CDTF">2023-02-15T09:58:31Z</dcterms:modified>
</cp:coreProperties>
</file>