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714" r:id="rId4"/>
    <p:sldMasterId id="2147483754" r:id="rId5"/>
    <p:sldMasterId id="2147483816" r:id="rId6"/>
  </p:sldMasterIdLst>
  <p:notesMasterIdLst>
    <p:notesMasterId r:id="rId44"/>
  </p:notesMasterIdLst>
  <p:sldIdLst>
    <p:sldId id="257" r:id="rId7"/>
    <p:sldId id="392" r:id="rId8"/>
    <p:sldId id="338" r:id="rId9"/>
    <p:sldId id="396" r:id="rId10"/>
    <p:sldId id="394" r:id="rId11"/>
    <p:sldId id="395" r:id="rId12"/>
    <p:sldId id="340" r:id="rId13"/>
    <p:sldId id="259" r:id="rId14"/>
    <p:sldId id="388" r:id="rId15"/>
    <p:sldId id="360" r:id="rId16"/>
    <p:sldId id="344" r:id="rId17"/>
    <p:sldId id="298" r:id="rId18"/>
    <p:sldId id="258" r:id="rId19"/>
    <p:sldId id="402" r:id="rId20"/>
    <p:sldId id="261" r:id="rId21"/>
    <p:sldId id="265" r:id="rId22"/>
    <p:sldId id="280" r:id="rId23"/>
    <p:sldId id="363" r:id="rId24"/>
    <p:sldId id="262" r:id="rId25"/>
    <p:sldId id="268" r:id="rId26"/>
    <p:sldId id="269" r:id="rId27"/>
    <p:sldId id="270" r:id="rId28"/>
    <p:sldId id="350" r:id="rId29"/>
    <p:sldId id="352" r:id="rId30"/>
    <p:sldId id="353" r:id="rId31"/>
    <p:sldId id="376" r:id="rId32"/>
    <p:sldId id="397" r:id="rId33"/>
    <p:sldId id="393" r:id="rId34"/>
    <p:sldId id="375" r:id="rId35"/>
    <p:sldId id="370" r:id="rId36"/>
    <p:sldId id="371" r:id="rId37"/>
    <p:sldId id="365" r:id="rId38"/>
    <p:sldId id="372" r:id="rId39"/>
    <p:sldId id="297" r:id="rId40"/>
    <p:sldId id="316" r:id="rId41"/>
    <p:sldId id="387" r:id="rId42"/>
    <p:sldId id="30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51" autoAdjust="0"/>
    <p:restoredTop sz="94775" autoAdjust="0"/>
  </p:normalViewPr>
  <p:slideViewPr>
    <p:cSldViewPr>
      <p:cViewPr varScale="1">
        <p:scale>
          <a:sx n="110" d="100"/>
          <a:sy n="110" d="100"/>
        </p:scale>
        <p:origin x="-1644" y="-90"/>
      </p:cViewPr>
      <p:guideLst>
        <p:guide orient="horz" pos="2160"/>
        <p:guide pos="2880"/>
      </p:guideLst>
    </p:cSldViewPr>
  </p:slideViewPr>
  <p:outlineViewPr>
    <p:cViewPr>
      <p:scale>
        <a:sx n="33" d="100"/>
        <a:sy n="33" d="100"/>
      </p:scale>
      <p:origin x="0" y="19458"/>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70C1B5-8FC5-4C08-B543-300C3A3AD8A1}" type="datetimeFigureOut">
              <a:rPr lang="en-US" smtClean="0"/>
              <a:pPr/>
              <a:t>1/11/2023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E656C8-3189-4439-9E73-82BC47B7961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endParaRPr lang="en-GB"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7B941F-7B52-4430-B8C2-1393770873F4}" type="slidenum">
              <a:rPr lang="en-US" smtClean="0"/>
              <a:pPr fontAlgn="base">
                <a:spcBef>
                  <a:spcPct val="0"/>
                </a:spcBef>
                <a:spcAft>
                  <a:spcPct val="0"/>
                </a:spcAft>
                <a:defRPr/>
              </a:pPr>
              <a:t>26</a:t>
            </a:fld>
            <a:endParaRPr lang="en-US" smtClean="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7B941F-7B52-4430-B8C2-1393770873F4}" type="slidenum">
              <a:rPr lang="en-US" smtClean="0"/>
              <a:pPr fontAlgn="base">
                <a:spcBef>
                  <a:spcPct val="0"/>
                </a:spcBef>
                <a:spcAft>
                  <a:spcPct val="0"/>
                </a:spcAft>
                <a:defRPr/>
              </a:pPr>
              <a:t>28</a:t>
            </a:fld>
            <a:endParaRPr lang="en-US" smtClean="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8AAB5A1-D8C6-4E09-ABEB-0965897724F4}" type="slidenum">
              <a:rPr lang="en-GB">
                <a:solidFill>
                  <a:prstClr val="black"/>
                </a:solidFill>
              </a:rPr>
              <a:pPr/>
              <a:t>29</a:t>
            </a:fld>
            <a:endParaRPr lang="en-GB">
              <a:solidFill>
                <a:prstClr val="black"/>
              </a:solidFill>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7B941F-7B52-4430-B8C2-1393770873F4}" type="slidenum">
              <a:rPr lang="en-US" smtClean="0"/>
              <a:pPr fontAlgn="base">
                <a:spcBef>
                  <a:spcPct val="0"/>
                </a:spcBef>
                <a:spcAft>
                  <a:spcPct val="0"/>
                </a:spcAft>
                <a:defRPr/>
              </a:pPr>
              <a:t>32</a:t>
            </a:fld>
            <a:endParaRPr lang="en-US" smtClean="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xfrm>
            <a:off x="915525" y="4344357"/>
            <a:ext cx="5026951" cy="4113169"/>
          </a:xfrm>
          <a:noFill/>
          <a:ln/>
        </p:spPr>
        <p:txBody>
          <a:bodyPr/>
          <a:lstStyle/>
          <a:p>
            <a:endParaRPr lang="en-AU"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7B941F-7B52-4430-B8C2-1393770873F4}" type="slidenum">
              <a:rPr lang="en-US" smtClean="0"/>
              <a:pPr fontAlgn="base">
                <a:spcBef>
                  <a:spcPct val="0"/>
                </a:spcBef>
                <a:spcAft>
                  <a:spcPct val="0"/>
                </a:spcAft>
                <a:defRPr/>
              </a:pPr>
              <a:t>10</a:t>
            </a:fld>
            <a:endParaRPr lang="en-US" smtClean="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7B941F-7B52-4430-B8C2-1393770873F4}" type="slidenum">
              <a:rPr lang="en-US" smtClean="0"/>
              <a:pPr fontAlgn="base">
                <a:spcBef>
                  <a:spcPct val="0"/>
                </a:spcBef>
                <a:spcAft>
                  <a:spcPct val="0"/>
                </a:spcAft>
                <a:defRPr/>
              </a:pPr>
              <a:t>12</a:t>
            </a:fld>
            <a:endParaRPr lang="en-US" smtClean="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43000" y="685800"/>
            <a:ext cx="4572000" cy="3429000"/>
          </a:xfrm>
          <a:ln/>
        </p:spPr>
      </p:sp>
      <p:sp>
        <p:nvSpPr>
          <p:cNvPr id="23555" name="Rectangle 3"/>
          <p:cNvSpPr>
            <a:spLocks noGrp="1" noChangeArrowheads="1"/>
          </p:cNvSpPr>
          <p:nvPr>
            <p:ph type="body" idx="1"/>
          </p:nvPr>
        </p:nvSpPr>
        <p:spPr>
          <a:xfrm>
            <a:off x="915525" y="4344357"/>
            <a:ext cx="5026951" cy="4113169"/>
          </a:xfrm>
          <a:noFill/>
          <a:ln/>
        </p:spPr>
        <p:txBody>
          <a:bodyPr/>
          <a:lstStyle/>
          <a:p>
            <a:endParaRPr lang="en-AU"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6C7D2E6-51D6-4FDA-A6AF-32DF08D7EEB0}" type="slidenum">
              <a:rPr lang="en-GB">
                <a:solidFill>
                  <a:prstClr val="black"/>
                </a:solidFill>
              </a:rPr>
              <a:pPr/>
              <a:t>15</a:t>
            </a:fld>
            <a:endParaRPr lang="en-GB">
              <a:solidFill>
                <a:prstClr val="black"/>
              </a:solidFill>
            </a:endParaRPr>
          </a:p>
        </p:txBody>
      </p:sp>
      <p:sp>
        <p:nvSpPr>
          <p:cNvPr id="33795" name="Rectangle 7"/>
          <p:cNvSpPr txBox="1">
            <a:spLocks noGrp="1" noChangeArrowheads="1"/>
          </p:cNvSpPr>
          <p:nvPr/>
        </p:nvSpPr>
        <p:spPr bwMode="auto">
          <a:xfrm>
            <a:off x="3885453" y="8686288"/>
            <a:ext cx="2970946" cy="456249"/>
          </a:xfrm>
          <a:prstGeom prst="rect">
            <a:avLst/>
          </a:prstGeom>
          <a:noFill/>
          <a:ln w="9525">
            <a:noFill/>
            <a:miter lim="800000"/>
            <a:headEnd/>
            <a:tailEnd/>
          </a:ln>
        </p:spPr>
        <p:txBody>
          <a:bodyPr lIns="90854" tIns="45427" rIns="90854" bIns="45427" anchor="b"/>
          <a:lstStyle/>
          <a:p>
            <a:pPr algn="r" defTabSz="908050" fontAlgn="base">
              <a:spcBef>
                <a:spcPct val="0"/>
              </a:spcBef>
              <a:spcAft>
                <a:spcPct val="0"/>
              </a:spcAft>
            </a:pPr>
            <a:fld id="{27F7F50C-FF49-47E7-980C-BDE83378CB92}" type="slidenum">
              <a:rPr lang="en-US" sz="1200" smtClean="0">
                <a:solidFill>
                  <a:prstClr val="black"/>
                </a:solidFill>
              </a:rPr>
              <a:pPr algn="r" defTabSz="908050" fontAlgn="base">
                <a:spcBef>
                  <a:spcPct val="0"/>
                </a:spcBef>
                <a:spcAft>
                  <a:spcPct val="0"/>
                </a:spcAft>
              </a:pPr>
              <a:t>15</a:t>
            </a:fld>
            <a:endParaRPr lang="en-US" sz="1200" smtClean="0">
              <a:solidFill>
                <a:prstClr val="black"/>
              </a:solidFill>
            </a:endParaRPr>
          </a:p>
        </p:txBody>
      </p:sp>
      <p:sp>
        <p:nvSpPr>
          <p:cNvPr id="33796"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33797" name="Rectangle 1027"/>
          <p:cNvSpPr>
            <a:spLocks noGrp="1" noChangeArrowheads="1"/>
          </p:cNvSpPr>
          <p:nvPr>
            <p:ph type="body" idx="1"/>
          </p:nvPr>
        </p:nvSpPr>
        <p:spPr bwMode="auto">
          <a:xfrm>
            <a:off x="685480" y="4343144"/>
            <a:ext cx="5487041" cy="4631225"/>
          </a:xfrm>
          <a:noFill/>
          <a:ln>
            <a:solidFill>
              <a:schemeClr val="tx1"/>
            </a:solidFill>
            <a:miter lim="800000"/>
            <a:headEnd/>
            <a:tailEnd/>
          </a:ln>
        </p:spPr>
        <p:txBody>
          <a:bodyPr wrap="square" lIns="90854" tIns="45427" rIns="90854" bIns="45427" numCol="1" anchor="t" anchorCtr="0" compatLnSpc="1">
            <a:prstTxWarp prst="textNoShape">
              <a:avLst/>
            </a:prstTxWarp>
          </a:bodyPr>
          <a:lstStyle/>
          <a:p>
            <a:pPr eaLnBrk="1" hangingPunct="1">
              <a:spcBef>
                <a:spcPct val="0"/>
              </a:spcBef>
            </a:pPr>
            <a:r>
              <a:rPr lang="en-US" b="1" smtClean="0"/>
              <a:t>Diabetic retinopathy (DR) is classified according to the presence/absence of specific retinal signs</a:t>
            </a:r>
          </a:p>
          <a:p>
            <a:pPr eaLnBrk="1" hangingPunct="1">
              <a:spcBef>
                <a:spcPct val="0"/>
              </a:spcBef>
            </a:pPr>
            <a:r>
              <a:rPr lang="en-US" smtClean="0"/>
              <a:t>The early stages of DR (non-proliferative diabetic retinopathy, referred to as NPDR) are characterized by the presence of vascular abnormalities, such as microaneurysms, and subsequently hemorrhages, hard exudates, and cotton-wool spots.</a:t>
            </a:r>
          </a:p>
          <a:p>
            <a:pPr eaLnBrk="1" hangingPunct="1">
              <a:spcBef>
                <a:spcPct val="0"/>
              </a:spcBef>
            </a:pPr>
            <a:r>
              <a:rPr lang="en-US" smtClean="0"/>
              <a:t>As the disease progresses to more severe stages of NPDR, and blood flow through the retinal vasculature becomes restricted, the retinal tissue becomes ischemic, giving rise to retinal signs such as venous abnormalities (beading and loops), intraretinal microvascular abnormalities (referred to as IRMA), and increased hemorrhage and exudation. </a:t>
            </a:r>
          </a:p>
          <a:p>
            <a:pPr eaLnBrk="1" hangingPunct="1">
              <a:spcBef>
                <a:spcPct val="0"/>
              </a:spcBef>
            </a:pPr>
            <a:r>
              <a:rPr lang="en-US" smtClean="0"/>
              <a:t>Progression of DR to proliferative diabetic retinopathy (referred to as PDR) is characterized by neovascularization. The formation of new blood vessels is often accompanied by hemorrhages into the vitreous cavity and retinal detachment.</a:t>
            </a:r>
          </a:p>
          <a:p>
            <a:pPr eaLnBrk="1" hangingPunct="1">
              <a:spcBef>
                <a:spcPct val="0"/>
              </a:spcBef>
            </a:pPr>
            <a:r>
              <a:rPr lang="en-US" smtClean="0"/>
              <a:t>Diabetic macular edema (referred to as DME)</a:t>
            </a:r>
            <a:r>
              <a:rPr lang="en-US" b="1" smtClean="0"/>
              <a:t> </a:t>
            </a:r>
            <a:r>
              <a:rPr lang="en-US" smtClean="0"/>
              <a:t>can occur at any stage of DR, but becomes more likely as the disease progresses, It is characterized by </a:t>
            </a:r>
            <a:r>
              <a:rPr lang="en-US" smtClean="0">
                <a:cs typeface="Arial" charset="0"/>
              </a:rPr>
              <a:t>hard exudates, accumulation of retinal fluids, and</a:t>
            </a:r>
            <a:r>
              <a:rPr lang="en-US" smtClean="0"/>
              <a:t> </a:t>
            </a:r>
            <a:r>
              <a:rPr lang="en-US" smtClean="0">
                <a:cs typeface="Arial" charset="0"/>
              </a:rPr>
              <a:t>severe retinal thickening. It can occur in all DR patients, regardless of whether they have progressed to PDR or not. The diagram is not intended to imply that it is later than PDR in the natural history of the disease, as both DME and PDR are complications of NPDR, and can occur together or separately in any chronological order.</a:t>
            </a:r>
          </a:p>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7B941F-7B52-4430-B8C2-1393770873F4}" type="slidenum">
              <a:rPr lang="en-US" smtClean="0"/>
              <a:pPr fontAlgn="base">
                <a:spcBef>
                  <a:spcPct val="0"/>
                </a:spcBef>
                <a:spcAft>
                  <a:spcPct val="0"/>
                </a:spcAft>
                <a:defRPr/>
              </a:pPr>
              <a:t>18</a:t>
            </a:fld>
            <a:endParaRPr lang="en-US" smtClean="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83852" y="8684826"/>
            <a:ext cx="2972547" cy="457711"/>
          </a:xfrm>
          <a:prstGeom prst="rect">
            <a:avLst/>
          </a:prstGeom>
          <a:noFill/>
          <a:ln w="9525">
            <a:noFill/>
            <a:miter lim="800000"/>
            <a:headEnd/>
            <a:tailEnd/>
          </a:ln>
        </p:spPr>
        <p:txBody>
          <a:bodyPr lIns="90727" tIns="45363" rIns="90727" bIns="45363" anchor="b"/>
          <a:lstStyle/>
          <a:p>
            <a:pPr algn="r" defTabSz="908050" fontAlgn="base">
              <a:spcBef>
                <a:spcPct val="0"/>
              </a:spcBef>
              <a:spcAft>
                <a:spcPct val="0"/>
              </a:spcAft>
            </a:pPr>
            <a:fld id="{2AAD53D5-E9BA-48C6-91CC-68D0EF9BDE45}" type="slidenum">
              <a:rPr lang="en-GB" sz="1200" smtClean="0">
                <a:solidFill>
                  <a:prstClr val="black"/>
                </a:solidFill>
              </a:rPr>
              <a:pPr algn="r" defTabSz="908050" fontAlgn="base">
                <a:spcBef>
                  <a:spcPct val="0"/>
                </a:spcBef>
                <a:spcAft>
                  <a:spcPct val="0"/>
                </a:spcAft>
              </a:pPr>
              <a:t>19</a:t>
            </a:fld>
            <a:endParaRPr lang="en-GB" sz="1200" smtClean="0">
              <a:solidFill>
                <a:prstClr val="black"/>
              </a:solidFill>
            </a:endParaRPr>
          </a:p>
        </p:txBody>
      </p:sp>
      <p:sp>
        <p:nvSpPr>
          <p:cNvPr id="32771" name="Rectangle 2"/>
          <p:cNvSpPr>
            <a:spLocks noGrp="1" noRot="1" noChangeAspect="1" noChangeArrowheads="1" noTextEdit="1"/>
          </p:cNvSpPr>
          <p:nvPr>
            <p:ph type="sldImg"/>
          </p:nvPr>
        </p:nvSpPr>
        <p:spPr bwMode="auto">
          <a:xfrm>
            <a:off x="1143000" y="685800"/>
            <a:ext cx="4573588" cy="3430588"/>
          </a:xfrm>
          <a:solidFill>
            <a:srgbClr val="FFFFFF"/>
          </a:solidFill>
          <a:ln>
            <a:solidFill>
              <a:srgbClr val="000000"/>
            </a:solidFill>
            <a:miter lim="800000"/>
            <a:headEnd/>
            <a:tailEnd/>
          </a:ln>
        </p:spPr>
      </p:sp>
      <p:sp>
        <p:nvSpPr>
          <p:cNvPr id="32772" name="Rectangle 3"/>
          <p:cNvSpPr>
            <a:spLocks noGrp="1" noChangeArrowheads="1"/>
          </p:cNvSpPr>
          <p:nvPr>
            <p:ph type="body" idx="1"/>
          </p:nvPr>
        </p:nvSpPr>
        <p:spPr bwMode="auto">
          <a:xfrm>
            <a:off x="688683" y="4343144"/>
            <a:ext cx="5405360" cy="4115019"/>
          </a:xfrm>
          <a:solidFill>
            <a:srgbClr val="FFFFFF"/>
          </a:solidFill>
          <a:ln>
            <a:solidFill>
              <a:srgbClr val="000000"/>
            </a:solidFill>
            <a:miter lim="800000"/>
            <a:headEnd/>
            <a:tailEnd/>
          </a:ln>
        </p:spPr>
        <p:txBody>
          <a:bodyPr wrap="square" lIns="91465" tIns="45732" rIns="91465" bIns="45732" numCol="1" anchor="t" anchorCtr="0" compatLnSpc="1">
            <a:prstTxWarp prst="textNoShape">
              <a:avLst/>
            </a:prstTxWarp>
          </a:bodyPr>
          <a:lstStyle/>
          <a:p>
            <a:pPr eaLnBrk="1" hangingPunct="1">
              <a:spcBef>
                <a:spcPct val="0"/>
              </a:spcBef>
            </a:pPr>
            <a:r>
              <a:rPr lang="en-US" sz="1100" b="1" smtClean="0"/>
              <a:t>Color fundus photography of a retina with diabetic macular edema (DME)</a:t>
            </a:r>
          </a:p>
          <a:p>
            <a:pPr eaLnBrk="1" hangingPunct="1">
              <a:spcBef>
                <a:spcPct val="0"/>
              </a:spcBef>
            </a:pPr>
            <a:r>
              <a:rPr lang="en-US" sz="1100" smtClean="0"/>
              <a:t>In this example, the retinal image is taken through an ophthalmoscope and signs of DME are clearly visible: retinal edema and hard exudate. </a:t>
            </a:r>
          </a:p>
          <a:p>
            <a:pPr eaLnBrk="1" hangingPunct="1">
              <a:spcBef>
                <a:spcPct val="0"/>
              </a:spcBef>
            </a:pPr>
            <a:endParaRPr lang="en-US" sz="1100" smtClean="0"/>
          </a:p>
          <a:p>
            <a:pPr eaLnBrk="1" hangingPunct="1">
              <a:spcBef>
                <a:spcPct val="0"/>
              </a:spcBef>
            </a:pPr>
            <a:endParaRPr lang="en-US" sz="1000" smtClean="0"/>
          </a:p>
          <a:p>
            <a:pPr eaLnBrk="1" hangingPunct="1">
              <a:spcBef>
                <a:spcPct val="0"/>
              </a:spcBef>
            </a:pPr>
            <a:endParaRPr lang="en-GB" sz="11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88299" tIns="44150" rIns="88299" bIns="44150" anchor="b"/>
          <a:lstStyle/>
          <a:p>
            <a:pPr algn="r" eaLnBrk="0" hangingPunct="0"/>
            <a:fld id="{2B736356-2BAE-4E2C-91E8-68165BB500BD}" type="slidenum">
              <a:rPr lang="fr-FR" sz="1200">
                <a:latin typeface="Times" pitchFamily="18" charset="0"/>
              </a:rPr>
              <a:pPr algn="r" eaLnBrk="0" hangingPunct="0"/>
              <a:t>22</a:t>
            </a:fld>
            <a:endParaRPr lang="fr-FR" sz="1200">
              <a:latin typeface="Times" pitchFamily="18"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xfrm>
            <a:off x="914400" y="4343400"/>
            <a:ext cx="5029200" cy="4114800"/>
          </a:xfrm>
          <a:noFill/>
        </p:spPr>
        <p:txBody>
          <a:bodyPr wrap="square" lIns="88299" tIns="44150" rIns="88299" bIns="44150" numCol="1" anchor="t" anchorCtr="0" compatLnSpc="1">
            <a:prstTxWarp prst="textNoShape">
              <a:avLst/>
            </a:prstTxWarp>
          </a:bodyPr>
          <a:lstStyle/>
          <a:p>
            <a:pPr eaLnBrk="1" hangingPunct="1">
              <a:spcBef>
                <a:spcPct val="0"/>
              </a:spcBef>
            </a:pPr>
            <a:endParaRPr lang="fr-FR"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solidFill>
                <a:srgbClr val="000000"/>
              </a:solidFill>
            </a:endParaRPr>
          </a:p>
        </p:txBody>
      </p:sp>
      <p:sp>
        <p:nvSpPr>
          <p:cNvPr id="26628" name="Slide Number Placeholder 3"/>
          <p:cNvSpPr>
            <a:spLocks noGrp="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8866" eaLnBrk="0" hangingPunct="0">
              <a:defRPr sz="1400">
                <a:solidFill>
                  <a:schemeClr val="tx1"/>
                </a:solidFill>
                <a:latin typeface="Arial" charset="0"/>
                <a:ea typeface="ＭＳ Ｐゴシック" charset="0"/>
              </a:defRPr>
            </a:lvl1pPr>
            <a:lvl2pPr marL="741825" indent="-285318" defTabSz="928866" eaLnBrk="0" hangingPunct="0">
              <a:defRPr sz="1400">
                <a:solidFill>
                  <a:schemeClr val="tx1"/>
                </a:solidFill>
                <a:latin typeface="Arial" charset="0"/>
                <a:ea typeface="ＭＳ Ｐゴシック" charset="0"/>
              </a:defRPr>
            </a:lvl2pPr>
            <a:lvl3pPr marL="1141269" indent="-228254" defTabSz="928866" eaLnBrk="0" hangingPunct="0">
              <a:defRPr sz="1400">
                <a:solidFill>
                  <a:schemeClr val="tx1"/>
                </a:solidFill>
                <a:latin typeface="Arial" charset="0"/>
                <a:ea typeface="ＭＳ Ｐゴシック" charset="0"/>
              </a:defRPr>
            </a:lvl3pPr>
            <a:lvl4pPr marL="1597776" indent="-228254" defTabSz="928866" eaLnBrk="0" hangingPunct="0">
              <a:defRPr sz="1400">
                <a:solidFill>
                  <a:schemeClr val="tx1"/>
                </a:solidFill>
                <a:latin typeface="Arial" charset="0"/>
                <a:ea typeface="ＭＳ Ｐゴシック" charset="0"/>
              </a:defRPr>
            </a:lvl4pPr>
            <a:lvl5pPr marL="2054283" indent="-228254" defTabSz="928866" eaLnBrk="0" hangingPunct="0">
              <a:defRPr sz="1400">
                <a:solidFill>
                  <a:schemeClr val="tx1"/>
                </a:solidFill>
                <a:latin typeface="Arial" charset="0"/>
                <a:ea typeface="ＭＳ Ｐゴシック" charset="0"/>
              </a:defRPr>
            </a:lvl5pPr>
            <a:lvl6pPr marL="2510791" indent="-228254" defTabSz="928866" eaLnBrk="0" fontAlgn="base" hangingPunct="0">
              <a:spcBef>
                <a:spcPct val="0"/>
              </a:spcBef>
              <a:spcAft>
                <a:spcPct val="0"/>
              </a:spcAft>
              <a:defRPr sz="1400">
                <a:solidFill>
                  <a:schemeClr val="tx1"/>
                </a:solidFill>
                <a:latin typeface="Arial" charset="0"/>
                <a:ea typeface="ＭＳ Ｐゴシック" charset="0"/>
              </a:defRPr>
            </a:lvl6pPr>
            <a:lvl7pPr marL="2967297" indent="-228254" defTabSz="928866" eaLnBrk="0" fontAlgn="base" hangingPunct="0">
              <a:spcBef>
                <a:spcPct val="0"/>
              </a:spcBef>
              <a:spcAft>
                <a:spcPct val="0"/>
              </a:spcAft>
              <a:defRPr sz="1400">
                <a:solidFill>
                  <a:schemeClr val="tx1"/>
                </a:solidFill>
                <a:latin typeface="Arial" charset="0"/>
                <a:ea typeface="ＭＳ Ｐゴシック" charset="0"/>
              </a:defRPr>
            </a:lvl7pPr>
            <a:lvl8pPr marL="3423805" indent="-228254" defTabSz="928866" eaLnBrk="0" fontAlgn="base" hangingPunct="0">
              <a:spcBef>
                <a:spcPct val="0"/>
              </a:spcBef>
              <a:spcAft>
                <a:spcPct val="0"/>
              </a:spcAft>
              <a:defRPr sz="1400">
                <a:solidFill>
                  <a:schemeClr val="tx1"/>
                </a:solidFill>
                <a:latin typeface="Arial" charset="0"/>
                <a:ea typeface="ＭＳ Ｐゴシック" charset="0"/>
              </a:defRPr>
            </a:lvl8pPr>
            <a:lvl9pPr marL="3880312" indent="-228254" defTabSz="928866"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fld id="{64B1B9F5-01FA-4DFD-9934-48DA2CA580AD}" type="slidenum">
              <a:rPr lang="en-US" sz="1200">
                <a:solidFill>
                  <a:srgbClr val="000000"/>
                </a:solidFill>
              </a:rPr>
              <a:pPr eaLnBrk="1" hangingPunct="1">
                <a:defRPr/>
              </a:pPr>
              <a:t>24</a:t>
            </a:fld>
            <a:endParaRPr lang="en-US" sz="1200">
              <a:solidFill>
                <a:srgbClr val="000000"/>
              </a:solidFill>
            </a:endParaRPr>
          </a:p>
        </p:txBody>
      </p:sp>
    </p:spTree>
    <p:extLst>
      <p:ext uri="{BB962C8B-B14F-4D97-AF65-F5344CB8AC3E}">
        <p14:creationId xmlns="" xmlns:p14="http://schemas.microsoft.com/office/powerpoint/2010/main" val="1951351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3248025"/>
            <a:ext cx="9144000" cy="579438"/>
          </a:xfrm>
          <a:prstGeom prst="rect">
            <a:avLst/>
          </a:prstGeom>
          <a:solidFill>
            <a:schemeClr val="accent1"/>
          </a:solidFill>
          <a:ln w="9525" algn="ctr">
            <a:noFill/>
            <a:miter lim="800000"/>
            <a:headEnd/>
            <a:tailEnd/>
          </a:ln>
          <a:effectLst/>
        </p:spPr>
        <p:txBody>
          <a:bodyPr wrap="none" anchor="ctr"/>
          <a:lstStyle/>
          <a:p>
            <a:pPr algn="ctr" fontAlgn="base">
              <a:spcBef>
                <a:spcPct val="0"/>
              </a:spcBef>
              <a:spcAft>
                <a:spcPct val="0"/>
              </a:spcAft>
              <a:defRPr/>
            </a:pPr>
            <a:endParaRPr lang="en-US" sz="2600" b="1">
              <a:solidFill>
                <a:srgbClr val="FFFFFF"/>
              </a:solidFill>
              <a:effectLst>
                <a:outerShdw blurRad="38100" dist="38100" dir="2700000" algn="tl">
                  <a:srgbClr val="000000">
                    <a:alpha val="43137"/>
                  </a:srgbClr>
                </a:outerShdw>
              </a:effectLst>
              <a:cs typeface="Arial" charset="0"/>
            </a:endParaRPr>
          </a:p>
        </p:txBody>
      </p:sp>
      <p:sp>
        <p:nvSpPr>
          <p:cNvPr id="198660" name="Rectangle 4"/>
          <p:cNvSpPr>
            <a:spLocks noGrp="1" noChangeArrowheads="1"/>
          </p:cNvSpPr>
          <p:nvPr>
            <p:ph type="ctrTitle"/>
          </p:nvPr>
        </p:nvSpPr>
        <p:spPr>
          <a:xfrm>
            <a:off x="1236663" y="4175125"/>
            <a:ext cx="7588250" cy="546100"/>
          </a:xfrm>
          <a:effectLst/>
        </p:spPr>
        <p:txBody>
          <a:bodyPr anchor="t" anchorCtr="0"/>
          <a:lstStyle>
            <a:lvl1pPr algn="l">
              <a:defRPr sz="2800" b="0"/>
            </a:lvl1pPr>
          </a:lstStyle>
          <a:p>
            <a:r>
              <a:rPr lang="en-US"/>
              <a:t>Click to edit Master title style</a:t>
            </a:r>
          </a:p>
        </p:txBody>
      </p:sp>
      <p:sp>
        <p:nvSpPr>
          <p:cNvPr id="198661" name="Rectangle 5"/>
          <p:cNvSpPr>
            <a:spLocks noGrp="1" noChangeArrowheads="1"/>
          </p:cNvSpPr>
          <p:nvPr>
            <p:ph type="subTitle" idx="1"/>
          </p:nvPr>
        </p:nvSpPr>
        <p:spPr>
          <a:xfrm>
            <a:off x="1236663" y="4813300"/>
            <a:ext cx="7578725" cy="509588"/>
          </a:xfrm>
        </p:spPr>
        <p:txBody>
          <a:bodyPr bIns="0"/>
          <a:lstStyle>
            <a:lvl1pPr marL="0" indent="0">
              <a:spcBef>
                <a:spcPct val="10000"/>
              </a:spcBef>
              <a:buFont typeface="Wingdings 2" charset="2"/>
              <a:buNone/>
              <a:defRPr sz="2200" b="0">
                <a:solidFill>
                  <a:schemeClr val="tx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2438" y="303213"/>
            <a:ext cx="2165350" cy="5956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6388" y="303213"/>
            <a:ext cx="6343650" cy="5956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6388" y="303213"/>
            <a:ext cx="8661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33550"/>
            <a:ext cx="8229600" cy="4525963"/>
          </a:xfrm>
        </p:spPr>
        <p:txBody>
          <a:bodyPr/>
          <a:lstStyle/>
          <a:p>
            <a:pPr lvl="0"/>
            <a:endParaRPr lang="en-US"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413"/>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r>
              <a:rPr lang="en-US" noProof="0" dirty="0" smtClean="0"/>
              <a:t>Click icon to add chart</a:t>
            </a:r>
          </a:p>
        </p:txBody>
      </p:sp>
      <p:sp>
        <p:nvSpPr>
          <p:cNvPr id="4" name="Rectangle 4"/>
          <p:cNvSpPr>
            <a:spLocks noGrp="1" noChangeArrowheads="1"/>
          </p:cNvSpPr>
          <p:nvPr>
            <p:ph type="dt" sz="half" idx="10"/>
          </p:nvPr>
        </p:nvSpPr>
        <p:spPr>
          <a:xfrm>
            <a:off x="457200" y="6416675"/>
            <a:ext cx="2133600" cy="365125"/>
          </a:xfrm>
          <a:prstGeom prst="rect">
            <a:avLst/>
          </a:prstGeom>
          <a:ln/>
        </p:spPr>
        <p:txBody>
          <a:bodyPr/>
          <a:lstStyle>
            <a:lvl1pPr>
              <a:defRPr/>
            </a:lvl1pPr>
          </a:lstStyle>
          <a:p>
            <a:pPr>
              <a:defRPr/>
            </a:pPr>
            <a:fld id="{2950634F-CB9B-4722-AB29-0E13D63CB31E}" type="datetime1">
              <a:rPr lang="ru-RU">
                <a:solidFill>
                  <a:srgbClr val="FFFFFF"/>
                </a:solidFill>
              </a:rPr>
              <a:pPr>
                <a:defRPr/>
              </a:pPr>
              <a:t>11.01.2023</a:t>
            </a:fld>
            <a:endParaRPr lang="en-US">
              <a:solidFill>
                <a:srgbClr val="FFFFFF"/>
              </a:solidFill>
            </a:endParaRPr>
          </a:p>
        </p:txBody>
      </p:sp>
      <p:sp>
        <p:nvSpPr>
          <p:cNvPr id="5" name="Rectangle 5"/>
          <p:cNvSpPr>
            <a:spLocks noGrp="1" noChangeArrowheads="1"/>
          </p:cNvSpPr>
          <p:nvPr>
            <p:ph type="ftr" sz="quarter" idx="11"/>
          </p:nvPr>
        </p:nvSpPr>
        <p:spPr>
          <a:xfrm>
            <a:off x="3124200" y="6416675"/>
            <a:ext cx="2895600" cy="365125"/>
          </a:xfrm>
          <a:prstGeom prst="rect">
            <a:avLst/>
          </a:prstGeom>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9"/>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323225" y="6400224"/>
            <a:ext cx="2133555" cy="269196"/>
          </a:xfrm>
          <a:prstGeom prst="rect">
            <a:avLst/>
          </a:prstGeom>
        </p:spPr>
        <p:txBody>
          <a:bodyPr/>
          <a:lstStyle>
            <a:lvl1pPr>
              <a:defRPr/>
            </a:lvl1pPr>
          </a:lstStyle>
          <a:p>
            <a:pPr>
              <a:defRPr/>
            </a:pPr>
            <a:r>
              <a:rPr lang="ru-RU" altLang="ru-RU"/>
              <a:t>06.04.2011</a:t>
            </a:r>
          </a:p>
        </p:txBody>
      </p:sp>
      <p:sp>
        <p:nvSpPr>
          <p:cNvPr id="4" name="Нижний колонтитул 3"/>
          <p:cNvSpPr>
            <a:spLocks noGrp="1"/>
          </p:cNvSpPr>
          <p:nvPr>
            <p:ph type="ftr" sz="quarter" idx="11"/>
          </p:nvPr>
        </p:nvSpPr>
        <p:spPr>
          <a:xfrm>
            <a:off x="3123600" y="6381512"/>
            <a:ext cx="2896800" cy="339733"/>
          </a:xfrm>
          <a:prstGeom prst="rect">
            <a:avLst/>
          </a:prstGeom>
        </p:spPr>
        <p:txBody>
          <a:bodyPr/>
          <a:lstStyle>
            <a:lvl1pPr>
              <a:defRPr/>
            </a:lvl1pPr>
          </a:lstStyle>
          <a:p>
            <a:pPr>
              <a:defRPr/>
            </a:pPr>
            <a:r>
              <a:rPr lang="ru-RU" altLang="ru-RU"/>
              <a:t>Докси-Хем</a:t>
            </a:r>
            <a:r>
              <a:rPr lang="en-US" altLang="ru-RU" baseline="30000"/>
              <a:t>®</a:t>
            </a:r>
          </a:p>
        </p:txBody>
      </p:sp>
      <p:sp>
        <p:nvSpPr>
          <p:cNvPr id="5" name="Номер слайда 4"/>
          <p:cNvSpPr>
            <a:spLocks noGrp="1"/>
          </p:cNvSpPr>
          <p:nvPr>
            <p:ph type="sldNum" sz="quarter" idx="12"/>
          </p:nvPr>
        </p:nvSpPr>
        <p:spPr>
          <a:xfrm>
            <a:off x="6457950" y="6356351"/>
            <a:ext cx="2057400" cy="365125"/>
          </a:xfrm>
          <a:prstGeom prst="rect">
            <a:avLst/>
          </a:prstGeom>
        </p:spPr>
        <p:txBody>
          <a:bodyPr/>
          <a:lstStyle>
            <a:lvl1pPr>
              <a:defRPr/>
            </a:lvl1pPr>
          </a:lstStyle>
          <a:p>
            <a:pPr>
              <a:defRPr/>
            </a:pPr>
            <a:fld id="{DE572EB3-752D-4719-A0B0-678BC85B6035}" type="slidenum">
              <a:rPr lang="ru-RU" altLang="ru-RU"/>
              <a:pPr>
                <a:defRPr/>
              </a:pPr>
              <a:t>‹#›</a:t>
            </a:fld>
            <a:endParaRPr lang="ru-RU" altLang="ru-RU"/>
          </a:p>
        </p:txBody>
      </p:sp>
    </p:spTree>
    <p:extLst>
      <p:ext uri="{BB962C8B-B14F-4D97-AF65-F5344CB8AC3E}">
        <p14:creationId xmlns:p14="http://schemas.microsoft.com/office/powerpoint/2010/main" xmlns="" val="3864964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3248025"/>
            <a:ext cx="9144000" cy="579438"/>
          </a:xfrm>
          <a:prstGeom prst="rect">
            <a:avLst/>
          </a:prstGeom>
          <a:solidFill>
            <a:schemeClr val="accent1"/>
          </a:solidFill>
          <a:ln w="9525" algn="ctr">
            <a:noFill/>
            <a:miter lim="800000"/>
            <a:headEnd/>
            <a:tailEnd/>
          </a:ln>
          <a:effectLst/>
        </p:spPr>
        <p:txBody>
          <a:bodyPr wrap="none" anchor="ctr"/>
          <a:lstStyle/>
          <a:p>
            <a:pPr algn="ctr" fontAlgn="base">
              <a:spcBef>
                <a:spcPct val="0"/>
              </a:spcBef>
              <a:spcAft>
                <a:spcPct val="0"/>
              </a:spcAft>
              <a:defRPr/>
            </a:pPr>
            <a:endParaRPr lang="en-US" sz="2600" b="1">
              <a:solidFill>
                <a:srgbClr val="FFFFFF"/>
              </a:solidFill>
              <a:effectLst>
                <a:outerShdw blurRad="38100" dist="38100" dir="2700000" algn="tl">
                  <a:srgbClr val="000000">
                    <a:alpha val="43137"/>
                  </a:srgbClr>
                </a:outerShdw>
              </a:effectLst>
              <a:cs typeface="Arial" charset="0"/>
            </a:endParaRPr>
          </a:p>
        </p:txBody>
      </p:sp>
      <p:sp>
        <p:nvSpPr>
          <p:cNvPr id="198660" name="Rectangle 4"/>
          <p:cNvSpPr>
            <a:spLocks noGrp="1" noChangeArrowheads="1"/>
          </p:cNvSpPr>
          <p:nvPr>
            <p:ph type="ctrTitle"/>
          </p:nvPr>
        </p:nvSpPr>
        <p:spPr>
          <a:xfrm>
            <a:off x="1236663" y="4175125"/>
            <a:ext cx="7588250" cy="546100"/>
          </a:xfrm>
          <a:effectLst/>
        </p:spPr>
        <p:txBody>
          <a:bodyPr anchor="t" anchorCtr="0"/>
          <a:lstStyle>
            <a:lvl1pPr algn="l">
              <a:defRPr sz="2800" b="0"/>
            </a:lvl1pPr>
          </a:lstStyle>
          <a:p>
            <a:r>
              <a:rPr lang="en-US"/>
              <a:t>Click to edit Master title style</a:t>
            </a:r>
          </a:p>
        </p:txBody>
      </p:sp>
      <p:sp>
        <p:nvSpPr>
          <p:cNvPr id="198661" name="Rectangle 5"/>
          <p:cNvSpPr>
            <a:spLocks noGrp="1" noChangeArrowheads="1"/>
          </p:cNvSpPr>
          <p:nvPr>
            <p:ph type="subTitle" idx="1"/>
          </p:nvPr>
        </p:nvSpPr>
        <p:spPr>
          <a:xfrm>
            <a:off x="1236663" y="4813300"/>
            <a:ext cx="7578725" cy="509588"/>
          </a:xfrm>
        </p:spPr>
        <p:txBody>
          <a:bodyPr bIns="0"/>
          <a:lstStyle>
            <a:lvl1pPr marL="0" indent="0">
              <a:spcBef>
                <a:spcPct val="10000"/>
              </a:spcBef>
              <a:buFont typeface="Wingdings 2" charset="2"/>
              <a:buNone/>
              <a:defRPr sz="2200" b="0">
                <a:solidFill>
                  <a:schemeClr val="tx1"/>
                </a:solidFill>
              </a:defRPr>
            </a:lvl1pPr>
          </a:lstStyle>
          <a:p>
            <a:r>
              <a:rPr lang="en-US"/>
              <a:t>Click to edit Master subtitle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3355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3355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2438" y="303213"/>
            <a:ext cx="2165350" cy="5956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6388" y="303213"/>
            <a:ext cx="6343650" cy="5956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6388" y="303213"/>
            <a:ext cx="8661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33550"/>
            <a:ext cx="8229600" cy="4525963"/>
          </a:xfrm>
        </p:spPr>
        <p:txBody>
          <a:bodyPr/>
          <a:lstStyle/>
          <a:p>
            <a:pPr lvl="0"/>
            <a:endParaRPr lang="en-US" noProof="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413"/>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r>
              <a:rPr lang="en-US" noProof="0" dirty="0" smtClean="0"/>
              <a:t>Click icon to add chart</a:t>
            </a:r>
          </a:p>
        </p:txBody>
      </p:sp>
      <p:sp>
        <p:nvSpPr>
          <p:cNvPr id="4" name="Rectangle 4"/>
          <p:cNvSpPr>
            <a:spLocks noGrp="1" noChangeArrowheads="1"/>
          </p:cNvSpPr>
          <p:nvPr>
            <p:ph type="dt" sz="half" idx="10"/>
          </p:nvPr>
        </p:nvSpPr>
        <p:spPr>
          <a:xfrm>
            <a:off x="457200" y="6416675"/>
            <a:ext cx="2133600" cy="365125"/>
          </a:xfrm>
          <a:prstGeom prst="rect">
            <a:avLst/>
          </a:prstGeom>
          <a:ln/>
        </p:spPr>
        <p:txBody>
          <a:bodyPr/>
          <a:lstStyle>
            <a:lvl1pPr>
              <a:defRPr/>
            </a:lvl1pPr>
          </a:lstStyle>
          <a:p>
            <a:pPr>
              <a:defRPr/>
            </a:pPr>
            <a:fld id="{2950634F-CB9B-4722-AB29-0E13D63CB31E}" type="datetime1">
              <a:rPr lang="ru-RU">
                <a:solidFill>
                  <a:srgbClr val="FFFFFF"/>
                </a:solidFill>
              </a:rPr>
              <a:pPr>
                <a:defRPr/>
              </a:pPr>
              <a:t>11.01.2023</a:t>
            </a:fld>
            <a:endParaRPr lang="en-US">
              <a:solidFill>
                <a:srgbClr val="FFFFFF"/>
              </a:solidFill>
            </a:endParaRPr>
          </a:p>
        </p:txBody>
      </p:sp>
      <p:sp>
        <p:nvSpPr>
          <p:cNvPr id="5" name="Rectangle 5"/>
          <p:cNvSpPr>
            <a:spLocks noGrp="1" noChangeArrowheads="1"/>
          </p:cNvSpPr>
          <p:nvPr>
            <p:ph type="ftr" sz="quarter" idx="11"/>
          </p:nvPr>
        </p:nvSpPr>
        <p:spPr>
          <a:xfrm>
            <a:off x="3124200" y="6416675"/>
            <a:ext cx="2895600" cy="365125"/>
          </a:xfrm>
          <a:prstGeom prst="rect">
            <a:avLst/>
          </a:prstGeom>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9"/>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323225" y="6400224"/>
            <a:ext cx="2133555" cy="269196"/>
          </a:xfrm>
          <a:prstGeom prst="rect">
            <a:avLst/>
          </a:prstGeom>
        </p:spPr>
        <p:txBody>
          <a:bodyPr/>
          <a:lstStyle>
            <a:lvl1pPr>
              <a:defRPr/>
            </a:lvl1pPr>
          </a:lstStyle>
          <a:p>
            <a:pPr>
              <a:defRPr/>
            </a:pPr>
            <a:r>
              <a:rPr lang="ru-RU" altLang="ru-RU"/>
              <a:t>06.04.2011</a:t>
            </a:r>
          </a:p>
        </p:txBody>
      </p:sp>
      <p:sp>
        <p:nvSpPr>
          <p:cNvPr id="4" name="Нижний колонтитул 3"/>
          <p:cNvSpPr>
            <a:spLocks noGrp="1"/>
          </p:cNvSpPr>
          <p:nvPr>
            <p:ph type="ftr" sz="quarter" idx="11"/>
          </p:nvPr>
        </p:nvSpPr>
        <p:spPr>
          <a:xfrm>
            <a:off x="3123600" y="6381512"/>
            <a:ext cx="2896800" cy="339733"/>
          </a:xfrm>
          <a:prstGeom prst="rect">
            <a:avLst/>
          </a:prstGeom>
        </p:spPr>
        <p:txBody>
          <a:bodyPr/>
          <a:lstStyle>
            <a:lvl1pPr>
              <a:defRPr/>
            </a:lvl1pPr>
          </a:lstStyle>
          <a:p>
            <a:pPr>
              <a:defRPr/>
            </a:pPr>
            <a:r>
              <a:rPr lang="ru-RU" altLang="ru-RU"/>
              <a:t>Докси-Хем</a:t>
            </a:r>
            <a:r>
              <a:rPr lang="en-US" altLang="ru-RU" baseline="30000"/>
              <a:t>®</a:t>
            </a:r>
          </a:p>
        </p:txBody>
      </p:sp>
      <p:sp>
        <p:nvSpPr>
          <p:cNvPr id="5" name="Номер слайда 4"/>
          <p:cNvSpPr>
            <a:spLocks noGrp="1"/>
          </p:cNvSpPr>
          <p:nvPr>
            <p:ph type="sldNum" sz="quarter" idx="12"/>
          </p:nvPr>
        </p:nvSpPr>
        <p:spPr>
          <a:xfrm>
            <a:off x="6457950" y="6356351"/>
            <a:ext cx="2057400" cy="365125"/>
          </a:xfrm>
          <a:prstGeom prst="rect">
            <a:avLst/>
          </a:prstGeom>
        </p:spPr>
        <p:txBody>
          <a:bodyPr/>
          <a:lstStyle>
            <a:lvl1pPr>
              <a:defRPr/>
            </a:lvl1pPr>
          </a:lstStyle>
          <a:p>
            <a:pPr>
              <a:defRPr/>
            </a:pPr>
            <a:fld id="{DE572EB3-752D-4719-A0B0-678BC85B6035}" type="slidenum">
              <a:rPr lang="ru-RU" altLang="ru-RU"/>
              <a:pPr>
                <a:defRPr/>
              </a:pPr>
              <a:t>‹#›</a:t>
            </a:fld>
            <a:endParaRPr lang="ru-RU" altLang="ru-RU"/>
          </a:p>
        </p:txBody>
      </p:sp>
    </p:spTree>
    <p:extLst>
      <p:ext uri="{BB962C8B-B14F-4D97-AF65-F5344CB8AC3E}">
        <p14:creationId xmlns:p14="http://schemas.microsoft.com/office/powerpoint/2010/main" xmlns="" val="3864964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371600" y="4076700"/>
            <a:ext cx="7772400" cy="647700"/>
          </a:xfrm>
        </p:spPr>
        <p:txBody>
          <a:bodyPr/>
          <a:lstStyle>
            <a:lvl1pPr algn="l">
              <a:defRPr>
                <a:solidFill>
                  <a:schemeClr val="bg1"/>
                </a:solidFill>
              </a:defRPr>
            </a:lvl1pPr>
          </a:lstStyle>
          <a:p>
            <a:r>
              <a:rPr lang="en-US" smtClean="0"/>
              <a:t>Click to edit Master title style</a:t>
            </a:r>
            <a:endParaRPr lang="en-US"/>
          </a:p>
        </p:txBody>
      </p:sp>
      <p:sp>
        <p:nvSpPr>
          <p:cNvPr id="5123" name="Rectangle 3"/>
          <p:cNvSpPr>
            <a:spLocks noGrp="1" noChangeArrowheads="1"/>
          </p:cNvSpPr>
          <p:nvPr>
            <p:ph type="subTitle" idx="1"/>
          </p:nvPr>
        </p:nvSpPr>
        <p:spPr>
          <a:xfrm>
            <a:off x="1371600" y="4724400"/>
            <a:ext cx="6400800" cy="649288"/>
          </a:xfrm>
        </p:spPr>
        <p:txBody>
          <a:bodyPr/>
          <a:lstStyle>
            <a:lvl1pPr marL="0" indent="0">
              <a:buFont typeface="Wingdings 2" pitchFamily="18" charset="2"/>
              <a:buNone/>
              <a:defRPr sz="2400" b="0">
                <a:solidFill>
                  <a:schemeClr val="bg1"/>
                </a:solidFill>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fld id="{5072E2F3-98A2-4448-B533-2607239FE00E}" type="datetime1">
              <a:rPr lang="ru-RU">
                <a:solidFill>
                  <a:srgbClr val="FFFFFF"/>
                </a:solidFill>
              </a:rPr>
              <a:pPr>
                <a:defRPr/>
              </a:pPr>
              <a:t>11.01.2023</a:t>
            </a:fld>
            <a:endParaRPr lang="en-US">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defRPr>
            </a:lvl1pPr>
          </a:lstStyle>
          <a:p>
            <a:pPr fontAlgn="base">
              <a:spcBef>
                <a:spcPct val="0"/>
              </a:spcBef>
              <a:spcAft>
                <a:spcPct val="0"/>
              </a:spcAft>
              <a:defRPr/>
            </a:pPr>
            <a:fld id="{94658944-490C-4830-B765-9514516A5857}" type="slidenum">
              <a:rPr lang="en-US">
                <a:solidFill>
                  <a:srgbClr val="FFFFFF"/>
                </a:solidFill>
              </a:rPr>
              <a:pPr fontAlgn="base">
                <a:spcBef>
                  <a:spcPct val="0"/>
                </a:spcBef>
                <a:spcAft>
                  <a:spcPct val="0"/>
                </a:spcAft>
                <a:defRPr/>
              </a:pPr>
              <a:t>‹#›</a:t>
            </a:fld>
            <a:endParaRPr lang="en-US" dirty="0">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3A61896-2761-4A39-BAB7-DF1EB536D74F}" type="datetime1">
              <a:rPr lang="ru-RU">
                <a:solidFill>
                  <a:srgbClr val="FFFFFF"/>
                </a:solidFill>
              </a:rPr>
              <a:pPr>
                <a:defRPr/>
              </a:pPr>
              <a:t>11.01.2023</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2E6FD7E1-48A8-4179-A4CA-023EDA34800E}" type="datetime1">
              <a:rPr lang="ru-RU">
                <a:solidFill>
                  <a:srgbClr val="FFFFFF"/>
                </a:solidFill>
              </a:rPr>
              <a:pPr>
                <a:defRPr/>
              </a:pPr>
              <a:t>11.01.2023</a:t>
            </a:fld>
            <a:endParaRPr lang="en-US">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defRPr>
            </a:lvl1pPr>
          </a:lstStyle>
          <a:p>
            <a:pPr fontAlgn="base">
              <a:spcBef>
                <a:spcPct val="0"/>
              </a:spcBef>
              <a:spcAft>
                <a:spcPct val="0"/>
              </a:spcAft>
              <a:defRPr/>
            </a:pPr>
            <a:fld id="{2BE7913D-D660-4D6C-A982-A1891C26AE47}" type="slidenum">
              <a:rPr lang="en-US">
                <a:solidFill>
                  <a:srgbClr val="FFFFFF"/>
                </a:solidFill>
              </a:rPr>
              <a:pPr fontAlgn="base">
                <a:spcBef>
                  <a:spcPct val="0"/>
                </a:spcBef>
                <a:spcAft>
                  <a:spcPct val="0"/>
                </a:spcAft>
                <a:defRPr/>
              </a:pPr>
              <a:t>‹#›</a:t>
            </a:fld>
            <a:endParaRPr lang="en-US" dirty="0">
              <a:solidFill>
                <a:srgbClr val="FFFFFF"/>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07B559B-97C1-4726-A7A1-1E1113B50028}" type="datetime1">
              <a:rPr lang="ru-RU">
                <a:solidFill>
                  <a:srgbClr val="FFFFFF"/>
                </a:solidFill>
              </a:rPr>
              <a:pPr>
                <a:defRPr/>
              </a:pPr>
              <a:t>11.01.2023</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B6E82F93-2A7F-4AD1-855F-1DAC62A9C8E1}" type="datetime1">
              <a:rPr lang="ru-RU">
                <a:solidFill>
                  <a:srgbClr val="FFFFFF"/>
                </a:solidFill>
              </a:rPr>
              <a:pPr>
                <a:defRPr/>
              </a:pPr>
              <a:t>11.01.2023</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E18A601A-A325-4D41-BA36-65EDE0268BE3}" type="datetime1">
              <a:rPr lang="ru-RU">
                <a:solidFill>
                  <a:srgbClr val="FFFFFF"/>
                </a:solidFill>
              </a:rPr>
              <a:pPr>
                <a:defRPr/>
              </a:pPr>
              <a:t>11.01.2023</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3586D75-B125-4306-A121-180213FAD49A}" type="datetime1">
              <a:rPr lang="ru-RU">
                <a:solidFill>
                  <a:srgbClr val="FFFFFF"/>
                </a:solidFill>
              </a:rPr>
              <a:pPr>
                <a:defRPr/>
              </a:pPr>
              <a:t>11.01.2023</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C8A0ADC-3DBE-406B-BB84-532338D945FE}" type="datetime1">
              <a:rPr lang="ru-RU">
                <a:solidFill>
                  <a:srgbClr val="FFFFFF"/>
                </a:solidFill>
              </a:rPr>
              <a:pPr>
                <a:defRPr/>
              </a:pPr>
              <a:t>11.01.2023</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AFBD6EC-BD5F-4BE0-8A6F-760AF98D016D}" type="datetime1">
              <a:rPr lang="ru-RU">
                <a:solidFill>
                  <a:srgbClr val="FFFFFF"/>
                </a:solidFill>
              </a:rPr>
              <a:pPr>
                <a:defRPr/>
              </a:pPr>
              <a:t>11.01.2023</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A7F1F54-AB5C-47F5-8CBD-D6FAE825412F}" type="datetime1">
              <a:rPr lang="ru-RU">
                <a:solidFill>
                  <a:srgbClr val="FFFFFF"/>
                </a:solidFill>
              </a:rPr>
              <a:pPr>
                <a:defRPr/>
              </a:pPr>
              <a:t>11.01.2023</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5413"/>
            <a:ext cx="2057400" cy="6000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5413"/>
            <a:ext cx="6019800" cy="6000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4BDB1D8-AA4B-4D9C-9A9C-552880D51EE6}" type="datetime1">
              <a:rPr lang="ru-RU">
                <a:solidFill>
                  <a:srgbClr val="FFFFFF"/>
                </a:solidFill>
              </a:rPr>
              <a:pPr>
                <a:defRPr/>
              </a:pPr>
              <a:t>11.01.2023</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3355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3355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413"/>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r>
              <a:rPr lang="en-US" noProof="0" dirty="0" smtClean="0"/>
              <a:t>Click icon to add chart</a:t>
            </a:r>
          </a:p>
        </p:txBody>
      </p:sp>
      <p:sp>
        <p:nvSpPr>
          <p:cNvPr id="4" name="Rectangle 4"/>
          <p:cNvSpPr>
            <a:spLocks noGrp="1" noChangeArrowheads="1"/>
          </p:cNvSpPr>
          <p:nvPr>
            <p:ph type="dt" sz="half" idx="10"/>
          </p:nvPr>
        </p:nvSpPr>
        <p:spPr>
          <a:ln/>
        </p:spPr>
        <p:txBody>
          <a:bodyPr/>
          <a:lstStyle>
            <a:lvl1pPr>
              <a:defRPr/>
            </a:lvl1pPr>
          </a:lstStyle>
          <a:p>
            <a:pPr>
              <a:defRPr/>
            </a:pPr>
            <a:fld id="{2950634F-CB9B-4722-AB29-0E13D63CB31E}" type="datetime1">
              <a:rPr lang="ru-RU">
                <a:solidFill>
                  <a:srgbClr val="FFFFFF"/>
                </a:solidFill>
              </a:rPr>
              <a:pPr>
                <a:defRPr/>
              </a:pPr>
              <a:t>11.01.2023</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9"/>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323225" y="6400224"/>
            <a:ext cx="2133555" cy="269196"/>
          </a:xfrm>
        </p:spPr>
        <p:txBody>
          <a:bodyPr/>
          <a:lstStyle>
            <a:lvl1pPr>
              <a:defRPr/>
            </a:lvl1pPr>
          </a:lstStyle>
          <a:p>
            <a:pPr>
              <a:defRPr/>
            </a:pPr>
            <a:r>
              <a:rPr lang="ru-RU" altLang="ru-RU"/>
              <a:t>06.04.2011</a:t>
            </a:r>
          </a:p>
        </p:txBody>
      </p:sp>
      <p:sp>
        <p:nvSpPr>
          <p:cNvPr id="4" name="Нижний колонтитул 3"/>
          <p:cNvSpPr>
            <a:spLocks noGrp="1"/>
          </p:cNvSpPr>
          <p:nvPr>
            <p:ph type="ftr" sz="quarter" idx="11"/>
          </p:nvPr>
        </p:nvSpPr>
        <p:spPr>
          <a:xfrm>
            <a:off x="3123600" y="6381512"/>
            <a:ext cx="2896800" cy="339733"/>
          </a:xfrm>
        </p:spPr>
        <p:txBody>
          <a:bodyPr/>
          <a:lstStyle>
            <a:lvl1pPr>
              <a:defRPr/>
            </a:lvl1pPr>
          </a:lstStyle>
          <a:p>
            <a:pPr>
              <a:defRPr/>
            </a:pPr>
            <a:r>
              <a:rPr lang="ru-RU" altLang="ru-RU"/>
              <a:t>Докси-Хем</a:t>
            </a:r>
            <a:r>
              <a:rPr lang="en-US" altLang="ru-RU" baseline="30000"/>
              <a:t>®</a:t>
            </a:r>
          </a:p>
        </p:txBody>
      </p:sp>
      <p:sp>
        <p:nvSpPr>
          <p:cNvPr id="5" name="Номер слайда 4"/>
          <p:cNvSpPr>
            <a:spLocks noGrp="1"/>
          </p:cNvSpPr>
          <p:nvPr>
            <p:ph type="sldNum" sz="quarter" idx="12"/>
          </p:nvPr>
        </p:nvSpPr>
        <p:spPr>
          <a:xfrm>
            <a:off x="6457950" y="6356351"/>
            <a:ext cx="2057400" cy="365125"/>
          </a:xfrm>
          <a:prstGeom prst="rect">
            <a:avLst/>
          </a:prstGeom>
        </p:spPr>
        <p:txBody>
          <a:bodyPr/>
          <a:lstStyle>
            <a:lvl1pPr>
              <a:defRPr/>
            </a:lvl1pPr>
          </a:lstStyle>
          <a:p>
            <a:pPr>
              <a:defRPr/>
            </a:pPr>
            <a:fld id="{DE572EB3-752D-4719-A0B0-678BC85B6035}" type="slidenum">
              <a:rPr lang="ru-RU" altLang="ru-RU"/>
              <a:pPr>
                <a:defRPr/>
              </a:pPr>
              <a:t>‹#›</a:t>
            </a:fld>
            <a:endParaRPr lang="ru-RU" altLang="ru-RU"/>
          </a:p>
        </p:txBody>
      </p:sp>
    </p:spTree>
    <p:extLst>
      <p:ext uri="{BB962C8B-B14F-4D97-AF65-F5344CB8AC3E}">
        <p14:creationId xmlns:p14="http://schemas.microsoft.com/office/powerpoint/2010/main" xmlns="" val="38649648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3248025"/>
            <a:ext cx="9144000" cy="579438"/>
          </a:xfrm>
          <a:prstGeom prst="rect">
            <a:avLst/>
          </a:prstGeom>
          <a:solidFill>
            <a:schemeClr val="accent1"/>
          </a:solidFill>
          <a:ln w="9525" algn="ctr">
            <a:noFill/>
            <a:miter lim="800000"/>
            <a:headEnd/>
            <a:tailEnd/>
          </a:ln>
          <a:effectLst/>
        </p:spPr>
        <p:txBody>
          <a:bodyPr wrap="none" anchor="ctr"/>
          <a:lstStyle/>
          <a:p>
            <a:pPr algn="ctr" fontAlgn="base">
              <a:spcBef>
                <a:spcPct val="0"/>
              </a:spcBef>
              <a:spcAft>
                <a:spcPct val="0"/>
              </a:spcAft>
              <a:defRPr/>
            </a:pPr>
            <a:endParaRPr lang="en-US" sz="2600" b="1">
              <a:solidFill>
                <a:srgbClr val="FFFFFF"/>
              </a:solidFill>
              <a:effectLst>
                <a:outerShdw blurRad="38100" dist="38100" dir="2700000" algn="tl">
                  <a:srgbClr val="000000">
                    <a:alpha val="43137"/>
                  </a:srgbClr>
                </a:outerShdw>
              </a:effectLst>
              <a:cs typeface="Arial" charset="0"/>
            </a:endParaRPr>
          </a:p>
        </p:txBody>
      </p:sp>
      <p:sp>
        <p:nvSpPr>
          <p:cNvPr id="198660" name="Rectangle 4"/>
          <p:cNvSpPr>
            <a:spLocks noGrp="1" noChangeArrowheads="1"/>
          </p:cNvSpPr>
          <p:nvPr>
            <p:ph type="ctrTitle"/>
          </p:nvPr>
        </p:nvSpPr>
        <p:spPr>
          <a:xfrm>
            <a:off x="1236663" y="4175125"/>
            <a:ext cx="7588250" cy="546100"/>
          </a:xfrm>
          <a:effectLst/>
        </p:spPr>
        <p:txBody>
          <a:bodyPr anchor="t" anchorCtr="0"/>
          <a:lstStyle>
            <a:lvl1pPr algn="l">
              <a:defRPr sz="2800" b="0"/>
            </a:lvl1pPr>
          </a:lstStyle>
          <a:p>
            <a:r>
              <a:rPr lang="en-US"/>
              <a:t>Click to edit Master title style</a:t>
            </a:r>
          </a:p>
        </p:txBody>
      </p:sp>
      <p:sp>
        <p:nvSpPr>
          <p:cNvPr id="198661" name="Rectangle 5"/>
          <p:cNvSpPr>
            <a:spLocks noGrp="1" noChangeArrowheads="1"/>
          </p:cNvSpPr>
          <p:nvPr>
            <p:ph type="subTitle" idx="1"/>
          </p:nvPr>
        </p:nvSpPr>
        <p:spPr>
          <a:xfrm>
            <a:off x="1236663" y="4813300"/>
            <a:ext cx="7578725" cy="509588"/>
          </a:xfrm>
        </p:spPr>
        <p:txBody>
          <a:bodyPr bIns="0"/>
          <a:lstStyle>
            <a:lvl1pPr marL="0" indent="0">
              <a:spcBef>
                <a:spcPct val="10000"/>
              </a:spcBef>
              <a:buFont typeface="Wingdings 2" charset="2"/>
              <a:buNone/>
              <a:defRPr sz="2200" b="0">
                <a:solidFill>
                  <a:schemeClr val="tx1"/>
                </a:solidFill>
              </a:defRPr>
            </a:lvl1pPr>
          </a:lstStyle>
          <a:p>
            <a:r>
              <a:rPr lang="en-US"/>
              <a:t>Click to edit Master subtitle style</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3355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3355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2438" y="303213"/>
            <a:ext cx="2165350" cy="5956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6388" y="303213"/>
            <a:ext cx="6343650" cy="5956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6388" y="303213"/>
            <a:ext cx="8661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33550"/>
            <a:ext cx="8229600" cy="4525963"/>
          </a:xfrm>
        </p:spPr>
        <p:txBody>
          <a:bodyPr/>
          <a:lstStyle/>
          <a:p>
            <a:pPr lvl="0"/>
            <a:endParaRPr lang="en-US" noProof="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3248025"/>
            <a:ext cx="9144000" cy="579438"/>
          </a:xfrm>
          <a:prstGeom prst="rect">
            <a:avLst/>
          </a:prstGeom>
          <a:solidFill>
            <a:schemeClr val="accent1"/>
          </a:solidFill>
          <a:ln w="9525" algn="ctr">
            <a:noFill/>
            <a:miter lim="800000"/>
            <a:headEnd/>
            <a:tailEnd/>
          </a:ln>
          <a:effectLst/>
        </p:spPr>
        <p:txBody>
          <a:bodyPr wrap="none" anchor="ctr"/>
          <a:lstStyle/>
          <a:p>
            <a:pPr algn="ctr" fontAlgn="base">
              <a:spcBef>
                <a:spcPct val="0"/>
              </a:spcBef>
              <a:spcAft>
                <a:spcPct val="0"/>
              </a:spcAft>
              <a:defRPr/>
            </a:pPr>
            <a:endParaRPr lang="en-US" sz="2600" b="1">
              <a:solidFill>
                <a:srgbClr val="FFFFFF"/>
              </a:solidFill>
              <a:effectLst>
                <a:outerShdw blurRad="38100" dist="38100" dir="2700000" algn="tl">
                  <a:srgbClr val="000000">
                    <a:alpha val="43137"/>
                  </a:srgbClr>
                </a:outerShdw>
              </a:effectLst>
              <a:cs typeface="Arial" charset="0"/>
            </a:endParaRPr>
          </a:p>
        </p:txBody>
      </p:sp>
      <p:sp>
        <p:nvSpPr>
          <p:cNvPr id="198660" name="Rectangle 4"/>
          <p:cNvSpPr>
            <a:spLocks noGrp="1" noChangeArrowheads="1"/>
          </p:cNvSpPr>
          <p:nvPr>
            <p:ph type="ctrTitle"/>
          </p:nvPr>
        </p:nvSpPr>
        <p:spPr>
          <a:xfrm>
            <a:off x="1236663" y="4175125"/>
            <a:ext cx="7588250" cy="546100"/>
          </a:xfrm>
          <a:effectLst/>
        </p:spPr>
        <p:txBody>
          <a:bodyPr anchor="t" anchorCtr="0"/>
          <a:lstStyle>
            <a:lvl1pPr algn="l">
              <a:defRPr sz="2800" b="0"/>
            </a:lvl1pPr>
          </a:lstStyle>
          <a:p>
            <a:r>
              <a:rPr lang="en-US"/>
              <a:t>Click to edit Master title style</a:t>
            </a:r>
          </a:p>
        </p:txBody>
      </p:sp>
      <p:sp>
        <p:nvSpPr>
          <p:cNvPr id="198661" name="Rectangle 5"/>
          <p:cNvSpPr>
            <a:spLocks noGrp="1" noChangeArrowheads="1"/>
          </p:cNvSpPr>
          <p:nvPr>
            <p:ph type="subTitle" idx="1"/>
          </p:nvPr>
        </p:nvSpPr>
        <p:spPr>
          <a:xfrm>
            <a:off x="1236663" y="4813300"/>
            <a:ext cx="7578725" cy="509588"/>
          </a:xfrm>
        </p:spPr>
        <p:txBody>
          <a:bodyPr bIns="0"/>
          <a:lstStyle>
            <a:lvl1pPr marL="0" indent="0">
              <a:spcBef>
                <a:spcPct val="10000"/>
              </a:spcBef>
              <a:buFont typeface="Wingdings 2" charset="2"/>
              <a:buNone/>
              <a:defRPr sz="2200" b="0">
                <a:solidFill>
                  <a:schemeClr val="tx1"/>
                </a:solidFill>
              </a:defRPr>
            </a:lvl1pPr>
          </a:lstStyle>
          <a:p>
            <a:r>
              <a:rPr lang="en-US"/>
              <a:t>Click to edit Master subtitle style</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3355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3355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2438" y="303213"/>
            <a:ext cx="2165350" cy="5956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6388" y="303213"/>
            <a:ext cx="6343650" cy="5956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6388" y="303213"/>
            <a:ext cx="8661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33550"/>
            <a:ext cx="8229600" cy="4525963"/>
          </a:xfrm>
        </p:spPr>
        <p:txBody>
          <a:bodyPr/>
          <a:lstStyle/>
          <a:p>
            <a:pPr lvl="0"/>
            <a:endParaRPr lang="en-US" noProof="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3638"/>
            <a:ext cx="2133600" cy="457200"/>
          </a:xfrm>
          <a:prstGeom prst="rect">
            <a:avLst/>
          </a:prstGeo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8400"/>
            <a:ext cx="2895600" cy="457200"/>
          </a:xfrm>
          <a:prstGeom prst="rect">
            <a:avLst/>
          </a:prstGeom>
        </p:spPr>
        <p:txBody>
          <a:bodyPr/>
          <a:lstStyle>
            <a:lvl1pPr>
              <a:defRPr/>
            </a:lvl1pPr>
          </a:lstStyle>
          <a:p>
            <a:endParaRPr lang="ru-RU"/>
          </a:p>
        </p:txBody>
      </p:sp>
      <p:sp>
        <p:nvSpPr>
          <p:cNvPr id="7" name="Номер слайда 6"/>
          <p:cNvSpPr>
            <a:spLocks noGrp="1"/>
          </p:cNvSpPr>
          <p:nvPr>
            <p:ph type="sldNum" sz="quarter" idx="12"/>
          </p:nvPr>
        </p:nvSpPr>
        <p:spPr>
          <a:xfrm>
            <a:off x="6553200" y="6243638"/>
            <a:ext cx="2133600" cy="457200"/>
          </a:xfrm>
          <a:prstGeom prst="rect">
            <a:avLst/>
          </a:prstGeom>
        </p:spPr>
        <p:txBody>
          <a:bodyPr/>
          <a:lstStyle>
            <a:lvl1pPr>
              <a:defRPr/>
            </a:lvl1pPr>
          </a:lstStyle>
          <a:p>
            <a:fld id="{206CE190-B478-410C-A07B-66AE4F4C757E}" type="slidenum">
              <a:rPr lang="ru-RU"/>
              <a:pPr/>
              <a:t>‹#›</a:t>
            </a:fld>
            <a:endParaRPr lang="ru-R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fontAlgn="base">
              <a:spcBef>
                <a:spcPct val="0"/>
              </a:spcBef>
              <a:spcAft>
                <a:spcPct val="0"/>
              </a:spcAft>
              <a:defRPr/>
            </a:pPr>
            <a:fld id="{2BF78C9C-ABC1-46DE-AA64-A2A86DC5CBC5}" type="datetime1">
              <a:rPr lang="ru-RU" smtClean="0">
                <a:solidFill>
                  <a:srgbClr val="FFFFFF"/>
                </a:solidFill>
              </a:rPr>
              <a:pPr fontAlgn="base">
                <a:spcBef>
                  <a:spcPct val="0"/>
                </a:spcBef>
                <a:spcAft>
                  <a:spcPct val="0"/>
                </a:spcAft>
                <a:defRPr/>
              </a:pPr>
              <a:t>11.01.2023</a:t>
            </a:fld>
            <a:endParaRPr lang="en-US">
              <a:solidFill>
                <a:srgbClr val="FFFFFF"/>
              </a:solidFill>
            </a:endParaRPr>
          </a:p>
        </p:txBody>
      </p:sp>
      <p:sp>
        <p:nvSpPr>
          <p:cNvPr id="5" name="Нижний колонтитул 4"/>
          <p:cNvSpPr>
            <a:spLocks noGrp="1"/>
          </p:cNvSpPr>
          <p:nvPr>
            <p:ph type="ftr" sz="quarter" idx="11"/>
          </p:nvPr>
        </p:nvSpPr>
        <p:spPr/>
        <p:txBody>
          <a:bodyPr/>
          <a:lstStyle/>
          <a:p>
            <a:pPr fontAlgn="base">
              <a:spcBef>
                <a:spcPct val="0"/>
              </a:spcBef>
              <a:spcAft>
                <a:spcPct val="0"/>
              </a:spcAft>
              <a:defRPr/>
            </a:pPr>
            <a:endParaRPr lang="en-US">
              <a:solidFill>
                <a:srgbClr val="FFFFFF"/>
              </a:solidFill>
            </a:endParaRPr>
          </a:p>
        </p:txBody>
      </p:sp>
      <p:sp>
        <p:nvSpPr>
          <p:cNvPr id="6" name="Номер слайда 5"/>
          <p:cNvSpPr>
            <a:spLocks noGrp="1"/>
          </p:cNvSpPr>
          <p:nvPr>
            <p:ph type="sldNum" sz="quarter" idx="12"/>
          </p:nvPr>
        </p:nvSpPr>
        <p:spPr/>
        <p:txBody>
          <a:bodyPr/>
          <a:lstStyle/>
          <a:p>
            <a:fld id="{BC5217A8-0E06-4059-AC45-433E2E67A85D}" type="slidenum">
              <a:rPr kumimoji="0" lang="en-US" smtClean="0"/>
              <a:pPr/>
              <a:t>‹#›</a:t>
            </a:fld>
            <a:endParaRPr kumimoji="0" lang="en-US" dirty="0">
              <a:solidFill>
                <a:srgbClr val="FFFFFF"/>
              </a:solidFill>
            </a:endParaRPr>
          </a:p>
        </p:txBody>
      </p:sp>
    </p:spTree>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fontAlgn="base">
              <a:spcBef>
                <a:spcPct val="0"/>
              </a:spcBef>
              <a:spcAft>
                <a:spcPct val="0"/>
              </a:spcAft>
              <a:defRPr/>
            </a:pPr>
            <a:fld id="{2BF78C9C-ABC1-46DE-AA64-A2A86DC5CBC5}" type="datetime1">
              <a:rPr lang="ru-RU" smtClean="0">
                <a:solidFill>
                  <a:srgbClr val="FFFFFF"/>
                </a:solidFill>
              </a:rPr>
              <a:pPr fontAlgn="base">
                <a:spcBef>
                  <a:spcPct val="0"/>
                </a:spcBef>
                <a:spcAft>
                  <a:spcPct val="0"/>
                </a:spcAft>
                <a:defRPr/>
              </a:pPr>
              <a:t>11.01.2023</a:t>
            </a:fld>
            <a:endParaRPr lang="en-US">
              <a:solidFill>
                <a:srgbClr val="FFFFFF"/>
              </a:solidFill>
            </a:endParaRPr>
          </a:p>
        </p:txBody>
      </p:sp>
      <p:sp>
        <p:nvSpPr>
          <p:cNvPr id="5" name="Нижний колонтитул 4"/>
          <p:cNvSpPr>
            <a:spLocks noGrp="1"/>
          </p:cNvSpPr>
          <p:nvPr>
            <p:ph type="ftr" sz="quarter" idx="11"/>
          </p:nvPr>
        </p:nvSpPr>
        <p:spPr/>
        <p:txBody>
          <a:bodyPr/>
          <a:lstStyle/>
          <a:p>
            <a:pPr fontAlgn="base">
              <a:spcBef>
                <a:spcPct val="0"/>
              </a:spcBef>
              <a:spcAft>
                <a:spcPct val="0"/>
              </a:spcAft>
              <a:defRPr/>
            </a:pPr>
            <a:endParaRPr lang="en-US">
              <a:solidFill>
                <a:srgbClr val="FFFFFF"/>
              </a:solidFill>
            </a:endParaRPr>
          </a:p>
        </p:txBody>
      </p:sp>
      <p:sp>
        <p:nvSpPr>
          <p:cNvPr id="6" name="Номер слайда 5"/>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fontAlgn="base">
              <a:spcBef>
                <a:spcPct val="0"/>
              </a:spcBef>
              <a:spcAft>
                <a:spcPct val="0"/>
              </a:spcAft>
              <a:defRPr/>
            </a:pPr>
            <a:fld id="{2BF78C9C-ABC1-46DE-AA64-A2A86DC5CBC5}" type="datetime1">
              <a:rPr lang="ru-RU" smtClean="0">
                <a:solidFill>
                  <a:srgbClr val="FFFFFF"/>
                </a:solidFill>
              </a:rPr>
              <a:pPr fontAlgn="base">
                <a:spcBef>
                  <a:spcPct val="0"/>
                </a:spcBef>
                <a:spcAft>
                  <a:spcPct val="0"/>
                </a:spcAft>
                <a:defRPr/>
              </a:pPr>
              <a:t>11.01.2023</a:t>
            </a:fld>
            <a:endParaRPr lang="en-US">
              <a:solidFill>
                <a:srgbClr val="FFFFFF"/>
              </a:solidFill>
            </a:endParaRPr>
          </a:p>
        </p:txBody>
      </p:sp>
      <p:sp>
        <p:nvSpPr>
          <p:cNvPr id="5" name="Нижний колонтитул 4"/>
          <p:cNvSpPr>
            <a:spLocks noGrp="1"/>
          </p:cNvSpPr>
          <p:nvPr>
            <p:ph type="ftr" sz="quarter" idx="11"/>
          </p:nvPr>
        </p:nvSpPr>
        <p:spPr/>
        <p:txBody>
          <a:bodyPr/>
          <a:lstStyle/>
          <a:p>
            <a:pPr fontAlgn="base">
              <a:spcBef>
                <a:spcPct val="0"/>
              </a:spcBef>
              <a:spcAft>
                <a:spcPct val="0"/>
              </a:spcAft>
              <a:defRPr/>
            </a:pPr>
            <a:endParaRPr lang="en-US">
              <a:solidFill>
                <a:srgbClr val="FFFFFF"/>
              </a:solidFill>
            </a:endParaRPr>
          </a:p>
        </p:txBody>
      </p:sp>
      <p:sp>
        <p:nvSpPr>
          <p:cNvPr id="6" name="Номер слайда 5"/>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fontAlgn="base">
              <a:spcBef>
                <a:spcPct val="0"/>
              </a:spcBef>
              <a:spcAft>
                <a:spcPct val="0"/>
              </a:spcAft>
              <a:defRPr/>
            </a:pPr>
            <a:fld id="{2BF78C9C-ABC1-46DE-AA64-A2A86DC5CBC5}" type="datetime1">
              <a:rPr lang="ru-RU" smtClean="0">
                <a:solidFill>
                  <a:srgbClr val="FFFFFF"/>
                </a:solidFill>
              </a:rPr>
              <a:pPr fontAlgn="base">
                <a:spcBef>
                  <a:spcPct val="0"/>
                </a:spcBef>
                <a:spcAft>
                  <a:spcPct val="0"/>
                </a:spcAft>
                <a:defRPr/>
              </a:pPr>
              <a:t>11.01.2023</a:t>
            </a:fld>
            <a:endParaRPr lang="en-US">
              <a:solidFill>
                <a:srgbClr val="FFFFFF"/>
              </a:solidFill>
            </a:endParaRPr>
          </a:p>
        </p:txBody>
      </p:sp>
      <p:sp>
        <p:nvSpPr>
          <p:cNvPr id="6" name="Нижний колонтитул 5"/>
          <p:cNvSpPr>
            <a:spLocks noGrp="1"/>
          </p:cNvSpPr>
          <p:nvPr>
            <p:ph type="ftr" sz="quarter" idx="11"/>
          </p:nvPr>
        </p:nvSpPr>
        <p:spPr/>
        <p:txBody>
          <a:bodyPr/>
          <a:lstStyle/>
          <a:p>
            <a:pPr fontAlgn="base">
              <a:spcBef>
                <a:spcPct val="0"/>
              </a:spcBef>
              <a:spcAft>
                <a:spcPct val="0"/>
              </a:spcAft>
              <a:defRPr/>
            </a:pPr>
            <a:endParaRPr lang="en-US">
              <a:solidFill>
                <a:srgbClr val="FFFFFF"/>
              </a:solidFill>
            </a:endParaRPr>
          </a:p>
        </p:txBody>
      </p:sp>
      <p:sp>
        <p:nvSpPr>
          <p:cNvPr id="7" name="Номер слайда 6"/>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fontAlgn="base">
              <a:spcBef>
                <a:spcPct val="0"/>
              </a:spcBef>
              <a:spcAft>
                <a:spcPct val="0"/>
              </a:spcAft>
              <a:defRPr/>
            </a:pPr>
            <a:fld id="{2BF78C9C-ABC1-46DE-AA64-A2A86DC5CBC5}" type="datetime1">
              <a:rPr lang="ru-RU" smtClean="0">
                <a:solidFill>
                  <a:srgbClr val="FFFFFF"/>
                </a:solidFill>
              </a:rPr>
              <a:pPr fontAlgn="base">
                <a:spcBef>
                  <a:spcPct val="0"/>
                </a:spcBef>
                <a:spcAft>
                  <a:spcPct val="0"/>
                </a:spcAft>
                <a:defRPr/>
              </a:pPr>
              <a:t>11.01.2023</a:t>
            </a:fld>
            <a:endParaRPr lang="en-US">
              <a:solidFill>
                <a:srgbClr val="FFFFFF"/>
              </a:solidFill>
            </a:endParaRPr>
          </a:p>
        </p:txBody>
      </p:sp>
      <p:sp>
        <p:nvSpPr>
          <p:cNvPr id="8" name="Нижний колонтитул 7"/>
          <p:cNvSpPr>
            <a:spLocks noGrp="1"/>
          </p:cNvSpPr>
          <p:nvPr>
            <p:ph type="ftr" sz="quarter" idx="11"/>
          </p:nvPr>
        </p:nvSpPr>
        <p:spPr/>
        <p:txBody>
          <a:bodyPr/>
          <a:lstStyle/>
          <a:p>
            <a:pPr fontAlgn="base">
              <a:spcBef>
                <a:spcPct val="0"/>
              </a:spcBef>
              <a:spcAft>
                <a:spcPct val="0"/>
              </a:spcAft>
              <a:defRPr/>
            </a:pPr>
            <a:endParaRPr lang="en-US">
              <a:solidFill>
                <a:srgbClr val="FFFFFF"/>
              </a:solidFill>
            </a:endParaRPr>
          </a:p>
        </p:txBody>
      </p:sp>
      <p:sp>
        <p:nvSpPr>
          <p:cNvPr id="9" name="Номер слайда 8"/>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fontAlgn="base">
              <a:spcBef>
                <a:spcPct val="0"/>
              </a:spcBef>
              <a:spcAft>
                <a:spcPct val="0"/>
              </a:spcAft>
              <a:defRPr/>
            </a:pPr>
            <a:fld id="{2BF78C9C-ABC1-46DE-AA64-A2A86DC5CBC5}" type="datetime1">
              <a:rPr lang="ru-RU" smtClean="0">
                <a:solidFill>
                  <a:srgbClr val="FFFFFF"/>
                </a:solidFill>
              </a:rPr>
              <a:pPr fontAlgn="base">
                <a:spcBef>
                  <a:spcPct val="0"/>
                </a:spcBef>
                <a:spcAft>
                  <a:spcPct val="0"/>
                </a:spcAft>
                <a:defRPr/>
              </a:pPr>
              <a:t>11.01.2023</a:t>
            </a:fld>
            <a:endParaRPr lang="en-US">
              <a:solidFill>
                <a:srgbClr val="FFFFFF"/>
              </a:solidFill>
            </a:endParaRPr>
          </a:p>
        </p:txBody>
      </p:sp>
      <p:sp>
        <p:nvSpPr>
          <p:cNvPr id="4" name="Нижний колонтитул 3"/>
          <p:cNvSpPr>
            <a:spLocks noGrp="1"/>
          </p:cNvSpPr>
          <p:nvPr>
            <p:ph type="ftr" sz="quarter" idx="11"/>
          </p:nvPr>
        </p:nvSpPr>
        <p:spPr/>
        <p:txBody>
          <a:bodyPr/>
          <a:lstStyle/>
          <a:p>
            <a:pPr fontAlgn="base">
              <a:spcBef>
                <a:spcPct val="0"/>
              </a:spcBef>
              <a:spcAft>
                <a:spcPct val="0"/>
              </a:spcAft>
              <a:defRPr/>
            </a:pPr>
            <a:endParaRPr lang="en-US">
              <a:solidFill>
                <a:srgbClr val="FFFFFF"/>
              </a:solidFill>
            </a:endParaRPr>
          </a:p>
        </p:txBody>
      </p:sp>
      <p:sp>
        <p:nvSpPr>
          <p:cNvPr id="5" name="Номер слайда 4"/>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fontAlgn="base">
              <a:spcBef>
                <a:spcPct val="0"/>
              </a:spcBef>
              <a:spcAft>
                <a:spcPct val="0"/>
              </a:spcAft>
              <a:defRPr/>
            </a:pPr>
            <a:fld id="{2BF78C9C-ABC1-46DE-AA64-A2A86DC5CBC5}" type="datetime1">
              <a:rPr lang="ru-RU" smtClean="0">
                <a:solidFill>
                  <a:srgbClr val="FFFFFF"/>
                </a:solidFill>
              </a:rPr>
              <a:pPr fontAlgn="base">
                <a:spcBef>
                  <a:spcPct val="0"/>
                </a:spcBef>
                <a:spcAft>
                  <a:spcPct val="0"/>
                </a:spcAft>
                <a:defRPr/>
              </a:pPr>
              <a:t>11.01.2023</a:t>
            </a:fld>
            <a:endParaRPr lang="en-US">
              <a:solidFill>
                <a:srgbClr val="FFFFFF"/>
              </a:solidFill>
            </a:endParaRPr>
          </a:p>
        </p:txBody>
      </p:sp>
      <p:sp>
        <p:nvSpPr>
          <p:cNvPr id="3" name="Нижний колонтитул 2"/>
          <p:cNvSpPr>
            <a:spLocks noGrp="1"/>
          </p:cNvSpPr>
          <p:nvPr>
            <p:ph type="ftr" sz="quarter" idx="11"/>
          </p:nvPr>
        </p:nvSpPr>
        <p:spPr/>
        <p:txBody>
          <a:bodyPr/>
          <a:lstStyle/>
          <a:p>
            <a:pPr fontAlgn="base">
              <a:spcBef>
                <a:spcPct val="0"/>
              </a:spcBef>
              <a:spcAft>
                <a:spcPct val="0"/>
              </a:spcAft>
              <a:defRPr/>
            </a:pPr>
            <a:endParaRPr lang="en-US">
              <a:solidFill>
                <a:srgbClr val="FFFFFF"/>
              </a:solidFill>
            </a:endParaRPr>
          </a:p>
        </p:txBody>
      </p:sp>
      <p:sp>
        <p:nvSpPr>
          <p:cNvPr id="4" name="Номер слайда 3"/>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fontAlgn="base">
              <a:spcBef>
                <a:spcPct val="0"/>
              </a:spcBef>
              <a:spcAft>
                <a:spcPct val="0"/>
              </a:spcAft>
              <a:defRPr/>
            </a:pPr>
            <a:fld id="{2BF78C9C-ABC1-46DE-AA64-A2A86DC5CBC5}" type="datetime1">
              <a:rPr lang="ru-RU" smtClean="0">
                <a:solidFill>
                  <a:srgbClr val="FFFFFF"/>
                </a:solidFill>
              </a:rPr>
              <a:pPr fontAlgn="base">
                <a:spcBef>
                  <a:spcPct val="0"/>
                </a:spcBef>
                <a:spcAft>
                  <a:spcPct val="0"/>
                </a:spcAft>
                <a:defRPr/>
              </a:pPr>
              <a:t>11.01.2023</a:t>
            </a:fld>
            <a:endParaRPr lang="en-US">
              <a:solidFill>
                <a:srgbClr val="FFFFFF"/>
              </a:solidFill>
            </a:endParaRPr>
          </a:p>
        </p:txBody>
      </p:sp>
      <p:sp>
        <p:nvSpPr>
          <p:cNvPr id="6" name="Нижний колонтитул 5"/>
          <p:cNvSpPr>
            <a:spLocks noGrp="1"/>
          </p:cNvSpPr>
          <p:nvPr>
            <p:ph type="ftr" sz="quarter" idx="11"/>
          </p:nvPr>
        </p:nvSpPr>
        <p:spPr/>
        <p:txBody>
          <a:bodyPr/>
          <a:lstStyle/>
          <a:p>
            <a:pPr fontAlgn="base">
              <a:spcBef>
                <a:spcPct val="0"/>
              </a:spcBef>
              <a:spcAft>
                <a:spcPct val="0"/>
              </a:spcAft>
              <a:defRPr/>
            </a:pPr>
            <a:endParaRPr lang="en-US">
              <a:solidFill>
                <a:srgbClr val="FFFFFF"/>
              </a:solidFill>
            </a:endParaRPr>
          </a:p>
        </p:txBody>
      </p:sp>
      <p:sp>
        <p:nvSpPr>
          <p:cNvPr id="7" name="Номер слайда 6"/>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fontAlgn="base">
              <a:spcBef>
                <a:spcPct val="0"/>
              </a:spcBef>
              <a:spcAft>
                <a:spcPct val="0"/>
              </a:spcAft>
              <a:defRPr/>
            </a:pPr>
            <a:fld id="{2BF78C9C-ABC1-46DE-AA64-A2A86DC5CBC5}" type="datetime1">
              <a:rPr lang="ru-RU" smtClean="0">
                <a:solidFill>
                  <a:srgbClr val="FFFFFF"/>
                </a:solidFill>
              </a:rPr>
              <a:pPr fontAlgn="base">
                <a:spcBef>
                  <a:spcPct val="0"/>
                </a:spcBef>
                <a:spcAft>
                  <a:spcPct val="0"/>
                </a:spcAft>
                <a:defRPr/>
              </a:pPr>
              <a:t>11.01.2023</a:t>
            </a:fld>
            <a:endParaRPr lang="en-US">
              <a:solidFill>
                <a:srgbClr val="FFFFFF"/>
              </a:solidFill>
            </a:endParaRPr>
          </a:p>
        </p:txBody>
      </p:sp>
      <p:sp>
        <p:nvSpPr>
          <p:cNvPr id="6" name="Нижний колонтитул 5"/>
          <p:cNvSpPr>
            <a:spLocks noGrp="1"/>
          </p:cNvSpPr>
          <p:nvPr>
            <p:ph type="ftr" sz="quarter" idx="11"/>
          </p:nvPr>
        </p:nvSpPr>
        <p:spPr/>
        <p:txBody>
          <a:bodyPr/>
          <a:lstStyle/>
          <a:p>
            <a:pPr fontAlgn="base">
              <a:spcBef>
                <a:spcPct val="0"/>
              </a:spcBef>
              <a:spcAft>
                <a:spcPct val="0"/>
              </a:spcAft>
              <a:defRPr/>
            </a:pPr>
            <a:endParaRPr lang="en-US">
              <a:solidFill>
                <a:srgbClr val="FFFFFF"/>
              </a:solidFill>
            </a:endParaRPr>
          </a:p>
        </p:txBody>
      </p:sp>
      <p:sp>
        <p:nvSpPr>
          <p:cNvPr id="7" name="Номер слайда 6"/>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fontAlgn="base">
              <a:spcBef>
                <a:spcPct val="0"/>
              </a:spcBef>
              <a:spcAft>
                <a:spcPct val="0"/>
              </a:spcAft>
              <a:defRPr/>
            </a:pPr>
            <a:fld id="{2BF78C9C-ABC1-46DE-AA64-A2A86DC5CBC5}" type="datetime1">
              <a:rPr lang="ru-RU" smtClean="0">
                <a:solidFill>
                  <a:srgbClr val="FFFFFF"/>
                </a:solidFill>
              </a:rPr>
              <a:pPr fontAlgn="base">
                <a:spcBef>
                  <a:spcPct val="0"/>
                </a:spcBef>
                <a:spcAft>
                  <a:spcPct val="0"/>
                </a:spcAft>
                <a:defRPr/>
              </a:pPr>
              <a:t>11.01.2023</a:t>
            </a:fld>
            <a:endParaRPr lang="en-US">
              <a:solidFill>
                <a:srgbClr val="FFFFFF"/>
              </a:solidFill>
            </a:endParaRPr>
          </a:p>
        </p:txBody>
      </p:sp>
      <p:sp>
        <p:nvSpPr>
          <p:cNvPr id="5" name="Нижний колонтитул 4"/>
          <p:cNvSpPr>
            <a:spLocks noGrp="1"/>
          </p:cNvSpPr>
          <p:nvPr>
            <p:ph type="ftr" sz="quarter" idx="11"/>
          </p:nvPr>
        </p:nvSpPr>
        <p:spPr/>
        <p:txBody>
          <a:bodyPr/>
          <a:lstStyle/>
          <a:p>
            <a:pPr fontAlgn="base">
              <a:spcBef>
                <a:spcPct val="0"/>
              </a:spcBef>
              <a:spcAft>
                <a:spcPct val="0"/>
              </a:spcAft>
              <a:defRPr/>
            </a:pPr>
            <a:endParaRPr lang="en-US">
              <a:solidFill>
                <a:srgbClr val="FFFFFF"/>
              </a:solidFill>
            </a:endParaRPr>
          </a:p>
        </p:txBody>
      </p:sp>
      <p:sp>
        <p:nvSpPr>
          <p:cNvPr id="6" name="Номер слайда 5"/>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fontAlgn="base">
              <a:spcBef>
                <a:spcPct val="0"/>
              </a:spcBef>
              <a:spcAft>
                <a:spcPct val="0"/>
              </a:spcAft>
              <a:defRPr/>
            </a:pPr>
            <a:fld id="{2BF78C9C-ABC1-46DE-AA64-A2A86DC5CBC5}" type="datetime1">
              <a:rPr lang="ru-RU" smtClean="0">
                <a:solidFill>
                  <a:srgbClr val="FFFFFF"/>
                </a:solidFill>
              </a:rPr>
              <a:pPr fontAlgn="base">
                <a:spcBef>
                  <a:spcPct val="0"/>
                </a:spcBef>
                <a:spcAft>
                  <a:spcPct val="0"/>
                </a:spcAft>
                <a:defRPr/>
              </a:pPr>
              <a:t>11.01.2023</a:t>
            </a:fld>
            <a:endParaRPr lang="en-US">
              <a:solidFill>
                <a:srgbClr val="FFFFFF"/>
              </a:solidFill>
            </a:endParaRPr>
          </a:p>
        </p:txBody>
      </p:sp>
      <p:sp>
        <p:nvSpPr>
          <p:cNvPr id="5" name="Нижний колонтитул 4"/>
          <p:cNvSpPr>
            <a:spLocks noGrp="1"/>
          </p:cNvSpPr>
          <p:nvPr>
            <p:ph type="ftr" sz="quarter" idx="11"/>
          </p:nvPr>
        </p:nvSpPr>
        <p:spPr/>
        <p:txBody>
          <a:bodyPr/>
          <a:lstStyle/>
          <a:p>
            <a:pPr fontAlgn="base">
              <a:spcBef>
                <a:spcPct val="0"/>
              </a:spcBef>
              <a:spcAft>
                <a:spcPct val="0"/>
              </a:spcAft>
              <a:defRPr/>
            </a:pPr>
            <a:endParaRPr lang="en-US">
              <a:solidFill>
                <a:srgbClr val="FFFFFF"/>
              </a:solidFill>
            </a:endParaRPr>
          </a:p>
        </p:txBody>
      </p:sp>
      <p:sp>
        <p:nvSpPr>
          <p:cNvPr id="6" name="Номер слайда 5"/>
          <p:cNvSpPr>
            <a:spLocks noGrp="1"/>
          </p:cNvSpPr>
          <p:nvPr>
            <p:ph type="sldNum" sz="quarter" idx="12"/>
          </p:nvPr>
        </p:nvSpPr>
        <p:spPr/>
        <p:txBody>
          <a:bodyPr/>
          <a:lstStyle/>
          <a:p>
            <a:fld id="{BC5217A8-0E06-4059-AC45-433E2E67A85D}" type="slidenum">
              <a:rPr kumimoji="0" lang="en-US" smtClean="0"/>
              <a:pPr/>
              <a:t>‹#›</a:t>
            </a:fld>
            <a:endParaRPr kumimoji="0" lang="en-US" dirty="0">
              <a:solidFill>
                <a:schemeClr val="tx2"/>
              </a:solidFill>
            </a:endParaRPr>
          </a:p>
        </p:txBody>
      </p:sp>
    </p:spTree>
  </p:cSld>
  <p:clrMapOvr>
    <a:masterClrMapping/>
  </p:clrMapOvr>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Title, Text and 1 Picture">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4663440" y="5623561"/>
            <a:ext cx="3794760" cy="410528"/>
          </a:xfrm>
        </p:spPr>
        <p:txBody>
          <a:bodyPr anchor="t" anchorCtr="0">
            <a:noAutofit/>
          </a:bodyPr>
          <a:lstStyle>
            <a:lvl1pPr marL="0" indent="0">
              <a:spcBef>
                <a:spcPts val="0"/>
              </a:spcBef>
              <a:buFont typeface="Arial"/>
              <a:buNone/>
              <a:defRPr sz="1200" b="1" baseline="0">
                <a:solidFill>
                  <a:srgbClr val="000000"/>
                </a:solidFill>
              </a:defRPr>
            </a:lvl1pPr>
            <a:lvl2pPr marL="0" indent="0">
              <a:spcBef>
                <a:spcPts val="0"/>
              </a:spcBef>
              <a:buFont typeface="Arial"/>
              <a:buNone/>
              <a:defRPr sz="1200" b="1">
                <a:solidFill>
                  <a:srgbClr val="000000"/>
                </a:solidFill>
              </a:defRPr>
            </a:lvl2pPr>
            <a:lvl3pPr marL="0" indent="0">
              <a:spcBef>
                <a:spcPts val="0"/>
              </a:spcBef>
              <a:buFont typeface="Arial"/>
              <a:buNone/>
              <a:defRPr sz="1200" b="1">
                <a:solidFill>
                  <a:srgbClr val="000000"/>
                </a:solidFill>
              </a:defRPr>
            </a:lvl3pPr>
            <a:lvl4pPr marL="0" indent="0">
              <a:spcBef>
                <a:spcPts val="0"/>
              </a:spcBef>
              <a:buFont typeface="Arial"/>
              <a:buNone/>
              <a:defRPr sz="1200" b="1">
                <a:solidFill>
                  <a:srgbClr val="000000"/>
                </a:solidFill>
              </a:defRPr>
            </a:lvl4pPr>
            <a:lvl5pPr marL="0" indent="0">
              <a:spcBef>
                <a:spcPts val="0"/>
              </a:spcBef>
              <a:buFont typeface="Arial"/>
              <a:buNone/>
              <a:defRPr sz="1200" b="1">
                <a:solidFill>
                  <a:srgbClr val="000000"/>
                </a:solidFill>
              </a:defRPr>
            </a:lvl5pPr>
          </a:lstStyle>
          <a:p>
            <a:pPr lvl="0"/>
            <a:r>
              <a:rPr lang="en-US" dirty="0" smtClean="0"/>
              <a:t>Optional picture caption</a:t>
            </a:r>
          </a:p>
        </p:txBody>
      </p:sp>
      <p:sp>
        <p:nvSpPr>
          <p:cNvPr id="8"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5800" y="457200"/>
            <a:ext cx="7772400" cy="960120"/>
          </a:xfrm>
        </p:spPr>
        <p:txBody>
          <a:bodyPr/>
          <a:lstStyle/>
          <a:p>
            <a:r>
              <a:rPr lang="en-US" smtClean="0"/>
              <a:t>Click to edit Master title style</a:t>
            </a:r>
            <a:endParaRPr lang="en-US" dirty="0"/>
          </a:p>
        </p:txBody>
      </p:sp>
      <p:sp>
        <p:nvSpPr>
          <p:cNvPr id="3" name="Footer Placeholder 2"/>
          <p:cNvSpPr>
            <a:spLocks noGrp="1"/>
          </p:cNvSpPr>
          <p:nvPr>
            <p:ph type="ftr" sz="quarter" idx="15"/>
          </p:nvPr>
        </p:nvSpPr>
        <p:spPr/>
        <p:txBody>
          <a:bodyPr/>
          <a:lstStyle/>
          <a:p>
            <a:r>
              <a:rPr lang="ru-RU" smtClean="0"/>
              <a:t>Для использования в служебных целях</a:t>
            </a:r>
            <a:endParaRPr lang="ru-RU" dirty="0"/>
          </a:p>
        </p:txBody>
      </p:sp>
      <p:sp>
        <p:nvSpPr>
          <p:cNvPr id="4" name="Slide Number Placeholder 3"/>
          <p:cNvSpPr>
            <a:spLocks noGrp="1"/>
          </p:cNvSpPr>
          <p:nvPr>
            <p:ph type="sldNum" sz="quarter" idx="16"/>
          </p:nvPr>
        </p:nvSpPr>
        <p:spPr/>
        <p:txBody>
          <a:bodyPr/>
          <a:lstStyle/>
          <a:p>
            <a:fld id="{47547CF9-5B10-D24F-A8D7-45A9778164F7}" type="slidenum">
              <a:rPr lang="uk-UA" smtClean="0"/>
              <a:pPr/>
              <a:t>‹#›</a:t>
            </a:fld>
            <a:endParaRPr lang="uk-UA" dirty="0"/>
          </a:p>
        </p:txBody>
      </p:sp>
      <p:sp>
        <p:nvSpPr>
          <p:cNvPr id="11" name="Content Placeholder 2"/>
          <p:cNvSpPr>
            <a:spLocks noGrp="1"/>
          </p:cNvSpPr>
          <p:nvPr>
            <p:ph sz="half" idx="17" hasCustomPrompt="1"/>
          </p:nvPr>
        </p:nvSpPr>
        <p:spPr>
          <a:xfrm>
            <a:off x="4663440" y="1508761"/>
            <a:ext cx="3794760" cy="4023359"/>
          </a:xfrm>
          <a:solidFill>
            <a:srgbClr val="CCCCCC"/>
          </a:solidFill>
        </p:spPr>
        <p:txBody>
          <a:bodyPr anchor="ctr" anchorCtr="0">
            <a:normAutofit/>
          </a:bodyPr>
          <a:lstStyle>
            <a:lvl1pPr marL="0" indent="0" algn="ctr">
              <a:spcBef>
                <a:spcPts val="0"/>
              </a:spcBef>
              <a:buNone/>
              <a:defRPr sz="1200"/>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dirty="0" smtClean="0"/>
              <a:t>Insert picture. Get approved pictures at http://</a:t>
            </a:r>
            <a:r>
              <a:rPr lang="en-US" dirty="0" err="1" smtClean="0"/>
              <a:t>www.novartisbrandlab.com</a:t>
            </a:r>
            <a:r>
              <a:rPr lang="en-US" dirty="0" smtClean="0"/>
              <a:t>/resources/library</a:t>
            </a:r>
            <a:endParaRPr lang="en-US" dirty="0"/>
          </a:p>
        </p:txBody>
      </p:sp>
    </p:spTree>
    <p:extLst>
      <p:ext uri="{BB962C8B-B14F-4D97-AF65-F5344CB8AC3E}">
        <p14:creationId xmlns:p14="http://schemas.microsoft.com/office/powerpoint/2010/main" xmlns="" val="738342810"/>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63440" y="1508761"/>
            <a:ext cx="3794760" cy="4525328"/>
          </a:xfrm>
        </p:spPr>
        <p:txBody>
          <a:bodyPr>
            <a:normAutofit/>
          </a:bodyPr>
          <a:lstStyle>
            <a:lvl1pPr>
              <a:defRPr sz="24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85800" y="457200"/>
            <a:ext cx="7772400" cy="960120"/>
          </a:xfrm>
        </p:spPr>
        <p:txBody>
          <a:bodyPr/>
          <a:lstStyle/>
          <a:p>
            <a:r>
              <a:rPr lang="en-US" smtClean="0"/>
              <a:t>Click to edit Master title style</a:t>
            </a:r>
            <a:endParaRPr lang="en-US" dirty="0"/>
          </a:p>
        </p:txBody>
      </p:sp>
      <p:sp>
        <p:nvSpPr>
          <p:cNvPr id="5" name="Footer Placeholder 4"/>
          <p:cNvSpPr>
            <a:spLocks noGrp="1"/>
          </p:cNvSpPr>
          <p:nvPr>
            <p:ph type="ftr" sz="quarter" idx="10"/>
          </p:nvPr>
        </p:nvSpPr>
        <p:spPr/>
        <p:txBody>
          <a:bodyPr/>
          <a:lstStyle>
            <a:lvl1pPr>
              <a:defRPr sz="1000"/>
            </a:lvl1pPr>
          </a:lstStyle>
          <a:p>
            <a:r>
              <a:rPr lang="ru-RU" smtClean="0"/>
              <a:t>Для использования в служебных целях</a:t>
            </a:r>
            <a:endParaRPr lang="ru-RU" dirty="0"/>
          </a:p>
        </p:txBody>
      </p:sp>
      <p:sp>
        <p:nvSpPr>
          <p:cNvPr id="6" name="Slide Number Placeholder 5"/>
          <p:cNvSpPr>
            <a:spLocks noGrp="1"/>
          </p:cNvSpPr>
          <p:nvPr>
            <p:ph type="sldNum" sz="quarter" idx="11"/>
          </p:nvPr>
        </p:nvSpPr>
        <p:spPr/>
        <p:txBody>
          <a:bodyPr/>
          <a:lstStyle/>
          <a:p>
            <a:fld id="{47547CF9-5B10-D24F-A8D7-45A9778164F7}" type="slidenum">
              <a:rPr lang="uk-UA" smtClean="0"/>
              <a:pPr/>
              <a:t>‹#›</a:t>
            </a:fld>
            <a:endParaRPr lang="uk-UA" dirty="0"/>
          </a:p>
        </p:txBody>
      </p:sp>
    </p:spTree>
    <p:extLst>
      <p:ext uri="{BB962C8B-B14F-4D97-AF65-F5344CB8AC3E}">
        <p14:creationId xmlns="" xmlns:p14="http://schemas.microsoft.com/office/powerpoint/2010/main" val="114697573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2.jpe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image" Target="../media/image1.jpeg"/><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l="-5000" r="-5000"/>
          </a:stretch>
        </a:blipFill>
        <a:effectLst/>
      </p:bgPr>
    </p:bg>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bwMode="auto">
          <a:xfrm>
            <a:off x="306388" y="303213"/>
            <a:ext cx="8661400" cy="114300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b" anchorCtr="1"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733550"/>
            <a:ext cx="8229600" cy="452596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636" name="Freeform 4"/>
          <p:cNvSpPr>
            <a:spLocks/>
          </p:cNvSpPr>
          <p:nvPr/>
        </p:nvSpPr>
        <p:spPr bwMode="auto">
          <a:xfrm>
            <a:off x="0" y="1543050"/>
            <a:ext cx="9134475" cy="42863"/>
          </a:xfrm>
          <a:custGeom>
            <a:avLst/>
            <a:gdLst/>
            <a:ahLst/>
            <a:cxnLst>
              <a:cxn ang="0">
                <a:pos x="0" y="0"/>
              </a:cxn>
              <a:cxn ang="0">
                <a:pos x="5574" y="0"/>
              </a:cxn>
            </a:cxnLst>
            <a:rect l="0" t="0" r="r" b="b"/>
            <a:pathLst>
              <a:path w="5574" h="1">
                <a:moveTo>
                  <a:pt x="0" y="0"/>
                </a:moveTo>
                <a:lnTo>
                  <a:pt x="5574" y="0"/>
                </a:lnTo>
              </a:path>
            </a:pathLst>
          </a:custGeom>
          <a:noFill/>
          <a:ln w="114300" cap="flat" cmpd="sng">
            <a:solidFill>
              <a:srgbClr val="99CCFF"/>
            </a:solidFill>
            <a:prstDash val="solid"/>
            <a:round/>
            <a:headEnd/>
            <a:tailEnd/>
          </a:ln>
          <a:effectLst/>
        </p:spPr>
        <p:txBody>
          <a:bodyPr>
            <a:spAutoFit/>
          </a:bodyPr>
          <a:lstStyle/>
          <a:p>
            <a:pPr algn="ctr" fontAlgn="base">
              <a:spcBef>
                <a:spcPct val="0"/>
              </a:spcBef>
              <a:spcAft>
                <a:spcPct val="0"/>
              </a:spcAft>
              <a:defRPr/>
            </a:pPr>
            <a:endParaRPr lang="en-US" sz="2600" b="1">
              <a:solidFill>
                <a:srgbClr val="FFFFFF"/>
              </a:solidFill>
              <a:effectLst>
                <a:outerShdw blurRad="38100" dist="38100" dir="2700000" algn="tl">
                  <a:srgbClr val="000000">
                    <a:alpha val="43137"/>
                  </a:srgbClr>
                </a:outerShdw>
              </a:effectLst>
              <a:cs typeface="Arial"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97" r:id="rId13"/>
    <p:sldLayoutId id="2147483798" r:id="rId14"/>
  </p:sldLayoutIdLst>
  <p:timing>
    <p:tnLst>
      <p:par>
        <p:cTn id="1" dur="indefinite" restart="never" nodeType="tmRoot"/>
      </p:par>
    </p:tnLst>
  </p:timing>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Arial" charset="0"/>
        </a:defRPr>
      </a:lvl2pPr>
      <a:lvl3pPr algn="ctr" rtl="0" eaLnBrk="0" fontAlgn="base" hangingPunct="0">
        <a:spcBef>
          <a:spcPct val="0"/>
        </a:spcBef>
        <a:spcAft>
          <a:spcPct val="0"/>
        </a:spcAft>
        <a:defRPr sz="3200" b="1">
          <a:solidFill>
            <a:schemeClr val="tx1"/>
          </a:solidFill>
          <a:latin typeface="Arial" charset="0"/>
        </a:defRPr>
      </a:lvl3pPr>
      <a:lvl4pPr algn="ctr" rtl="0" eaLnBrk="0" fontAlgn="base" hangingPunct="0">
        <a:spcBef>
          <a:spcPct val="0"/>
        </a:spcBef>
        <a:spcAft>
          <a:spcPct val="0"/>
        </a:spcAft>
        <a:defRPr sz="3200" b="1">
          <a:solidFill>
            <a:schemeClr val="tx1"/>
          </a:solidFill>
          <a:latin typeface="Arial" charset="0"/>
        </a:defRPr>
      </a:lvl4pPr>
      <a:lvl5pPr algn="ctr" rtl="0" eaLnBrk="0" fontAlgn="base" hangingPunct="0">
        <a:spcBef>
          <a:spcPct val="0"/>
        </a:spcBef>
        <a:spcAft>
          <a:spcPct val="0"/>
        </a:spcAft>
        <a:defRPr sz="3200" b="1">
          <a:solidFill>
            <a:schemeClr val="tx1"/>
          </a:solidFill>
          <a:latin typeface="Arial" charset="0"/>
        </a:defRPr>
      </a:lvl5pPr>
      <a:lvl6pPr marL="457200" algn="ctr" rtl="0" fontAlgn="base">
        <a:spcBef>
          <a:spcPct val="0"/>
        </a:spcBef>
        <a:spcAft>
          <a:spcPct val="0"/>
        </a:spcAft>
        <a:defRPr sz="3200" b="1">
          <a:solidFill>
            <a:schemeClr val="tx1"/>
          </a:solidFill>
          <a:latin typeface="Arial" charset="0"/>
        </a:defRPr>
      </a:lvl6pPr>
      <a:lvl7pPr marL="914400" algn="ctr" rtl="0" fontAlgn="base">
        <a:spcBef>
          <a:spcPct val="0"/>
        </a:spcBef>
        <a:spcAft>
          <a:spcPct val="0"/>
        </a:spcAft>
        <a:defRPr sz="3200" b="1">
          <a:solidFill>
            <a:schemeClr val="tx1"/>
          </a:solidFill>
          <a:latin typeface="Arial" charset="0"/>
        </a:defRPr>
      </a:lvl7pPr>
      <a:lvl8pPr marL="1371600" algn="ctr" rtl="0" fontAlgn="base">
        <a:spcBef>
          <a:spcPct val="0"/>
        </a:spcBef>
        <a:spcAft>
          <a:spcPct val="0"/>
        </a:spcAft>
        <a:defRPr sz="3200" b="1">
          <a:solidFill>
            <a:schemeClr val="tx1"/>
          </a:solidFill>
          <a:latin typeface="Arial" charset="0"/>
        </a:defRPr>
      </a:lvl8pPr>
      <a:lvl9pPr marL="1828800" algn="ctr" rtl="0" fontAlgn="base">
        <a:spcBef>
          <a:spcPct val="0"/>
        </a:spcBef>
        <a:spcAft>
          <a:spcPct val="0"/>
        </a:spcAft>
        <a:defRPr sz="3200" b="1">
          <a:solidFill>
            <a:schemeClr val="tx1"/>
          </a:solidFill>
          <a:latin typeface="Arial" charset="0"/>
        </a:defRPr>
      </a:lvl9pPr>
    </p:titleStyle>
    <p:bodyStyle>
      <a:lvl1pPr marL="355600" indent="-355600" algn="l" rtl="0" eaLnBrk="0" fontAlgn="base" hangingPunct="0">
        <a:spcBef>
          <a:spcPct val="30000"/>
        </a:spcBef>
        <a:spcAft>
          <a:spcPct val="30000"/>
        </a:spcAft>
        <a:buClr>
          <a:srgbClr val="6699FF"/>
        </a:buClr>
        <a:buFont typeface="Wingdings 2" pitchFamily="18" charset="2"/>
        <a:buChar char="¾"/>
        <a:defRPr sz="2800" b="1">
          <a:solidFill>
            <a:schemeClr val="bg1"/>
          </a:solidFill>
          <a:latin typeface="+mn-lt"/>
          <a:ea typeface="+mn-ea"/>
          <a:cs typeface="+mn-cs"/>
        </a:defRPr>
      </a:lvl1pPr>
      <a:lvl2pPr marL="900113" indent="-265113" algn="l" rtl="0" eaLnBrk="0" fontAlgn="base" hangingPunct="0">
        <a:spcBef>
          <a:spcPct val="30000"/>
        </a:spcBef>
        <a:spcAft>
          <a:spcPct val="30000"/>
        </a:spcAft>
        <a:buClr>
          <a:srgbClr val="6699FF"/>
        </a:buClr>
        <a:buFont typeface="Wingdings 2" pitchFamily="18" charset="2"/>
        <a:buChar char=""/>
        <a:defRPr sz="2400" b="1">
          <a:solidFill>
            <a:schemeClr val="bg1"/>
          </a:solidFill>
          <a:latin typeface="+mn-lt"/>
        </a:defRPr>
      </a:lvl2pPr>
      <a:lvl3pPr marL="1433513" indent="-231775" algn="l" rtl="0" eaLnBrk="0" fontAlgn="base" hangingPunct="0">
        <a:spcBef>
          <a:spcPct val="30000"/>
        </a:spcBef>
        <a:spcAft>
          <a:spcPct val="30000"/>
        </a:spcAft>
        <a:buClr>
          <a:srgbClr val="6699FF"/>
        </a:buClr>
        <a:buFont typeface="Arial" pitchFamily="34" charset="0"/>
        <a:buChar char="►"/>
        <a:defRPr sz="2000" b="1">
          <a:solidFill>
            <a:schemeClr val="bg1"/>
          </a:solidFill>
          <a:latin typeface="+mn-lt"/>
        </a:defRPr>
      </a:lvl3pPr>
      <a:lvl4pPr marL="1958975" indent="-228600" algn="l" rtl="0" eaLnBrk="0" fontAlgn="base" hangingPunct="0">
        <a:spcBef>
          <a:spcPct val="30000"/>
        </a:spcBef>
        <a:spcAft>
          <a:spcPct val="30000"/>
        </a:spcAft>
        <a:buClr>
          <a:srgbClr val="6699FF"/>
        </a:buClr>
        <a:buFont typeface="Arial" pitchFamily="34" charset="0"/>
        <a:buChar char="–"/>
        <a:defRPr b="1">
          <a:solidFill>
            <a:schemeClr val="bg1"/>
          </a:solidFill>
          <a:latin typeface="+mn-lt"/>
        </a:defRPr>
      </a:lvl4pPr>
      <a:lvl5pPr marL="2366963" indent="-228600" algn="l" rtl="0" eaLnBrk="0" fontAlgn="base" hangingPunct="0">
        <a:spcBef>
          <a:spcPct val="30000"/>
        </a:spcBef>
        <a:spcAft>
          <a:spcPct val="30000"/>
        </a:spcAft>
        <a:buClr>
          <a:srgbClr val="6699FF"/>
        </a:buClr>
        <a:buFont typeface="Wingdings 2" pitchFamily="18" charset="2"/>
        <a:buChar char=""/>
        <a:defRPr b="1">
          <a:solidFill>
            <a:schemeClr val="bg1"/>
          </a:solidFill>
          <a:latin typeface="+mn-lt"/>
        </a:defRPr>
      </a:lvl5pPr>
      <a:lvl6pPr marL="2824163" indent="-228600" algn="l" rtl="0" fontAlgn="base">
        <a:spcBef>
          <a:spcPct val="30000"/>
        </a:spcBef>
        <a:spcAft>
          <a:spcPct val="30000"/>
        </a:spcAft>
        <a:buClr>
          <a:srgbClr val="6699FF"/>
        </a:buClr>
        <a:buFont typeface="Wingdings 2" charset="2"/>
        <a:buChar char=""/>
        <a:defRPr b="1">
          <a:solidFill>
            <a:schemeClr val="bg1"/>
          </a:solidFill>
          <a:latin typeface="+mn-lt"/>
        </a:defRPr>
      </a:lvl6pPr>
      <a:lvl7pPr marL="3281363" indent="-228600" algn="l" rtl="0" fontAlgn="base">
        <a:spcBef>
          <a:spcPct val="30000"/>
        </a:spcBef>
        <a:spcAft>
          <a:spcPct val="30000"/>
        </a:spcAft>
        <a:buClr>
          <a:srgbClr val="6699FF"/>
        </a:buClr>
        <a:buFont typeface="Wingdings 2" charset="2"/>
        <a:buChar char=""/>
        <a:defRPr b="1">
          <a:solidFill>
            <a:schemeClr val="bg1"/>
          </a:solidFill>
          <a:latin typeface="+mn-lt"/>
        </a:defRPr>
      </a:lvl7pPr>
      <a:lvl8pPr marL="3738563" indent="-228600" algn="l" rtl="0" fontAlgn="base">
        <a:spcBef>
          <a:spcPct val="30000"/>
        </a:spcBef>
        <a:spcAft>
          <a:spcPct val="30000"/>
        </a:spcAft>
        <a:buClr>
          <a:srgbClr val="6699FF"/>
        </a:buClr>
        <a:buFont typeface="Wingdings 2" charset="2"/>
        <a:buChar char=""/>
        <a:defRPr b="1">
          <a:solidFill>
            <a:schemeClr val="bg1"/>
          </a:solidFill>
          <a:latin typeface="+mn-lt"/>
        </a:defRPr>
      </a:lvl8pPr>
      <a:lvl9pPr marL="4195763" indent="-228600" algn="l" rtl="0" fontAlgn="base">
        <a:spcBef>
          <a:spcPct val="30000"/>
        </a:spcBef>
        <a:spcAft>
          <a:spcPct val="30000"/>
        </a:spcAft>
        <a:buClr>
          <a:srgbClr val="6699FF"/>
        </a:buClr>
        <a:buFont typeface="Wingdings 2" charset="2"/>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l="-5000" r="-5000"/>
          </a:stretch>
        </a:blipFill>
        <a:effectLst/>
      </p:bgPr>
    </p:bg>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bwMode="auto">
          <a:xfrm>
            <a:off x="306388" y="303213"/>
            <a:ext cx="8661400" cy="114300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b" anchorCtr="1"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733550"/>
            <a:ext cx="8229600" cy="452596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636" name="Freeform 4"/>
          <p:cNvSpPr>
            <a:spLocks/>
          </p:cNvSpPr>
          <p:nvPr/>
        </p:nvSpPr>
        <p:spPr bwMode="auto">
          <a:xfrm>
            <a:off x="0" y="1543050"/>
            <a:ext cx="9134475" cy="42863"/>
          </a:xfrm>
          <a:custGeom>
            <a:avLst/>
            <a:gdLst/>
            <a:ahLst/>
            <a:cxnLst>
              <a:cxn ang="0">
                <a:pos x="0" y="0"/>
              </a:cxn>
              <a:cxn ang="0">
                <a:pos x="5574" y="0"/>
              </a:cxn>
            </a:cxnLst>
            <a:rect l="0" t="0" r="r" b="b"/>
            <a:pathLst>
              <a:path w="5574" h="1">
                <a:moveTo>
                  <a:pt x="0" y="0"/>
                </a:moveTo>
                <a:lnTo>
                  <a:pt x="5574" y="0"/>
                </a:lnTo>
              </a:path>
            </a:pathLst>
          </a:custGeom>
          <a:noFill/>
          <a:ln w="114300" cap="flat" cmpd="sng">
            <a:solidFill>
              <a:srgbClr val="99CCFF"/>
            </a:solidFill>
            <a:prstDash val="solid"/>
            <a:round/>
            <a:headEnd/>
            <a:tailEnd/>
          </a:ln>
          <a:effectLst/>
        </p:spPr>
        <p:txBody>
          <a:bodyPr>
            <a:spAutoFit/>
          </a:bodyPr>
          <a:lstStyle/>
          <a:p>
            <a:pPr algn="ctr" fontAlgn="base">
              <a:spcBef>
                <a:spcPct val="0"/>
              </a:spcBef>
              <a:spcAft>
                <a:spcPct val="0"/>
              </a:spcAft>
              <a:defRPr/>
            </a:pPr>
            <a:endParaRPr lang="en-US" sz="2600" b="1">
              <a:solidFill>
                <a:srgbClr val="FFFFFF"/>
              </a:solidFill>
              <a:effectLst>
                <a:outerShdw blurRad="38100" dist="38100" dir="2700000" algn="tl">
                  <a:srgbClr val="000000">
                    <a:alpha val="43137"/>
                  </a:srgbClr>
                </a:outerShdw>
              </a:effectLst>
              <a:cs typeface="Arial" charset="0"/>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799" r:id="rId13"/>
    <p:sldLayoutId id="2147483800" r:id="rId14"/>
  </p:sldLayoutIdLst>
  <p:timing>
    <p:tnLst>
      <p:par>
        <p:cTn id="1" dur="indefinite" restart="never" nodeType="tmRoot"/>
      </p:par>
    </p:tnLst>
  </p:timing>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Arial" charset="0"/>
        </a:defRPr>
      </a:lvl2pPr>
      <a:lvl3pPr algn="ctr" rtl="0" eaLnBrk="0" fontAlgn="base" hangingPunct="0">
        <a:spcBef>
          <a:spcPct val="0"/>
        </a:spcBef>
        <a:spcAft>
          <a:spcPct val="0"/>
        </a:spcAft>
        <a:defRPr sz="3200" b="1">
          <a:solidFill>
            <a:schemeClr val="tx1"/>
          </a:solidFill>
          <a:latin typeface="Arial" charset="0"/>
        </a:defRPr>
      </a:lvl3pPr>
      <a:lvl4pPr algn="ctr" rtl="0" eaLnBrk="0" fontAlgn="base" hangingPunct="0">
        <a:spcBef>
          <a:spcPct val="0"/>
        </a:spcBef>
        <a:spcAft>
          <a:spcPct val="0"/>
        </a:spcAft>
        <a:defRPr sz="3200" b="1">
          <a:solidFill>
            <a:schemeClr val="tx1"/>
          </a:solidFill>
          <a:latin typeface="Arial" charset="0"/>
        </a:defRPr>
      </a:lvl4pPr>
      <a:lvl5pPr algn="ctr" rtl="0" eaLnBrk="0" fontAlgn="base" hangingPunct="0">
        <a:spcBef>
          <a:spcPct val="0"/>
        </a:spcBef>
        <a:spcAft>
          <a:spcPct val="0"/>
        </a:spcAft>
        <a:defRPr sz="3200" b="1">
          <a:solidFill>
            <a:schemeClr val="tx1"/>
          </a:solidFill>
          <a:latin typeface="Arial" charset="0"/>
        </a:defRPr>
      </a:lvl5pPr>
      <a:lvl6pPr marL="457200" algn="ctr" rtl="0" fontAlgn="base">
        <a:spcBef>
          <a:spcPct val="0"/>
        </a:spcBef>
        <a:spcAft>
          <a:spcPct val="0"/>
        </a:spcAft>
        <a:defRPr sz="3200" b="1">
          <a:solidFill>
            <a:schemeClr val="tx1"/>
          </a:solidFill>
          <a:latin typeface="Arial" charset="0"/>
        </a:defRPr>
      </a:lvl6pPr>
      <a:lvl7pPr marL="914400" algn="ctr" rtl="0" fontAlgn="base">
        <a:spcBef>
          <a:spcPct val="0"/>
        </a:spcBef>
        <a:spcAft>
          <a:spcPct val="0"/>
        </a:spcAft>
        <a:defRPr sz="3200" b="1">
          <a:solidFill>
            <a:schemeClr val="tx1"/>
          </a:solidFill>
          <a:latin typeface="Arial" charset="0"/>
        </a:defRPr>
      </a:lvl7pPr>
      <a:lvl8pPr marL="1371600" algn="ctr" rtl="0" fontAlgn="base">
        <a:spcBef>
          <a:spcPct val="0"/>
        </a:spcBef>
        <a:spcAft>
          <a:spcPct val="0"/>
        </a:spcAft>
        <a:defRPr sz="3200" b="1">
          <a:solidFill>
            <a:schemeClr val="tx1"/>
          </a:solidFill>
          <a:latin typeface="Arial" charset="0"/>
        </a:defRPr>
      </a:lvl8pPr>
      <a:lvl9pPr marL="1828800" algn="ctr" rtl="0" fontAlgn="base">
        <a:spcBef>
          <a:spcPct val="0"/>
        </a:spcBef>
        <a:spcAft>
          <a:spcPct val="0"/>
        </a:spcAft>
        <a:defRPr sz="3200" b="1">
          <a:solidFill>
            <a:schemeClr val="tx1"/>
          </a:solidFill>
          <a:latin typeface="Arial" charset="0"/>
        </a:defRPr>
      </a:lvl9pPr>
    </p:titleStyle>
    <p:bodyStyle>
      <a:lvl1pPr marL="355600" indent="-355600" algn="l" rtl="0" eaLnBrk="0" fontAlgn="base" hangingPunct="0">
        <a:spcBef>
          <a:spcPct val="30000"/>
        </a:spcBef>
        <a:spcAft>
          <a:spcPct val="30000"/>
        </a:spcAft>
        <a:buClr>
          <a:srgbClr val="6699FF"/>
        </a:buClr>
        <a:buFont typeface="Wingdings 2" pitchFamily="18" charset="2"/>
        <a:buChar char="¾"/>
        <a:defRPr sz="2800" b="1">
          <a:solidFill>
            <a:schemeClr val="bg1"/>
          </a:solidFill>
          <a:latin typeface="+mn-lt"/>
          <a:ea typeface="+mn-ea"/>
          <a:cs typeface="+mn-cs"/>
        </a:defRPr>
      </a:lvl1pPr>
      <a:lvl2pPr marL="900113" indent="-265113" algn="l" rtl="0" eaLnBrk="0" fontAlgn="base" hangingPunct="0">
        <a:spcBef>
          <a:spcPct val="30000"/>
        </a:spcBef>
        <a:spcAft>
          <a:spcPct val="30000"/>
        </a:spcAft>
        <a:buClr>
          <a:srgbClr val="6699FF"/>
        </a:buClr>
        <a:buFont typeface="Wingdings 2" pitchFamily="18" charset="2"/>
        <a:buChar char=""/>
        <a:defRPr sz="2400" b="1">
          <a:solidFill>
            <a:schemeClr val="bg1"/>
          </a:solidFill>
          <a:latin typeface="+mn-lt"/>
        </a:defRPr>
      </a:lvl2pPr>
      <a:lvl3pPr marL="1433513" indent="-231775" algn="l" rtl="0" eaLnBrk="0" fontAlgn="base" hangingPunct="0">
        <a:spcBef>
          <a:spcPct val="30000"/>
        </a:spcBef>
        <a:spcAft>
          <a:spcPct val="30000"/>
        </a:spcAft>
        <a:buClr>
          <a:srgbClr val="6699FF"/>
        </a:buClr>
        <a:buFont typeface="Arial" pitchFamily="34" charset="0"/>
        <a:buChar char="►"/>
        <a:defRPr sz="2000" b="1">
          <a:solidFill>
            <a:schemeClr val="bg1"/>
          </a:solidFill>
          <a:latin typeface="+mn-lt"/>
        </a:defRPr>
      </a:lvl3pPr>
      <a:lvl4pPr marL="1958975" indent="-228600" algn="l" rtl="0" eaLnBrk="0" fontAlgn="base" hangingPunct="0">
        <a:spcBef>
          <a:spcPct val="30000"/>
        </a:spcBef>
        <a:spcAft>
          <a:spcPct val="30000"/>
        </a:spcAft>
        <a:buClr>
          <a:srgbClr val="6699FF"/>
        </a:buClr>
        <a:buFont typeface="Arial" pitchFamily="34" charset="0"/>
        <a:buChar char="–"/>
        <a:defRPr b="1">
          <a:solidFill>
            <a:schemeClr val="bg1"/>
          </a:solidFill>
          <a:latin typeface="+mn-lt"/>
        </a:defRPr>
      </a:lvl4pPr>
      <a:lvl5pPr marL="2366963" indent="-228600" algn="l" rtl="0" eaLnBrk="0" fontAlgn="base" hangingPunct="0">
        <a:spcBef>
          <a:spcPct val="30000"/>
        </a:spcBef>
        <a:spcAft>
          <a:spcPct val="30000"/>
        </a:spcAft>
        <a:buClr>
          <a:srgbClr val="6699FF"/>
        </a:buClr>
        <a:buFont typeface="Wingdings 2" pitchFamily="18" charset="2"/>
        <a:buChar char=""/>
        <a:defRPr b="1">
          <a:solidFill>
            <a:schemeClr val="bg1"/>
          </a:solidFill>
          <a:latin typeface="+mn-lt"/>
        </a:defRPr>
      </a:lvl5pPr>
      <a:lvl6pPr marL="2824163" indent="-228600" algn="l" rtl="0" fontAlgn="base">
        <a:spcBef>
          <a:spcPct val="30000"/>
        </a:spcBef>
        <a:spcAft>
          <a:spcPct val="30000"/>
        </a:spcAft>
        <a:buClr>
          <a:srgbClr val="6699FF"/>
        </a:buClr>
        <a:buFont typeface="Wingdings 2" charset="2"/>
        <a:buChar char=""/>
        <a:defRPr b="1">
          <a:solidFill>
            <a:schemeClr val="bg1"/>
          </a:solidFill>
          <a:latin typeface="+mn-lt"/>
        </a:defRPr>
      </a:lvl6pPr>
      <a:lvl7pPr marL="3281363" indent="-228600" algn="l" rtl="0" fontAlgn="base">
        <a:spcBef>
          <a:spcPct val="30000"/>
        </a:spcBef>
        <a:spcAft>
          <a:spcPct val="30000"/>
        </a:spcAft>
        <a:buClr>
          <a:srgbClr val="6699FF"/>
        </a:buClr>
        <a:buFont typeface="Wingdings 2" charset="2"/>
        <a:buChar char=""/>
        <a:defRPr b="1">
          <a:solidFill>
            <a:schemeClr val="bg1"/>
          </a:solidFill>
          <a:latin typeface="+mn-lt"/>
        </a:defRPr>
      </a:lvl7pPr>
      <a:lvl8pPr marL="3738563" indent="-228600" algn="l" rtl="0" fontAlgn="base">
        <a:spcBef>
          <a:spcPct val="30000"/>
        </a:spcBef>
        <a:spcAft>
          <a:spcPct val="30000"/>
        </a:spcAft>
        <a:buClr>
          <a:srgbClr val="6699FF"/>
        </a:buClr>
        <a:buFont typeface="Wingdings 2" charset="2"/>
        <a:buChar char=""/>
        <a:defRPr b="1">
          <a:solidFill>
            <a:schemeClr val="bg1"/>
          </a:solidFill>
          <a:latin typeface="+mn-lt"/>
        </a:defRPr>
      </a:lvl8pPr>
      <a:lvl9pPr marL="4195763" indent="-228600" algn="l" rtl="0" fontAlgn="base">
        <a:spcBef>
          <a:spcPct val="30000"/>
        </a:spcBef>
        <a:spcAft>
          <a:spcPct val="30000"/>
        </a:spcAft>
        <a:buClr>
          <a:srgbClr val="6699FF"/>
        </a:buClr>
        <a:buFont typeface="Wingdings 2" charset="2"/>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5588" y="142875"/>
            <a:ext cx="5586412" cy="1057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409575" y="1638300"/>
            <a:ext cx="8229600" cy="4119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fld id="{2BF78C9C-ABC1-46DE-AA64-A2A86DC5CBC5}" type="datetime1">
              <a:rPr lang="ru-RU">
                <a:solidFill>
                  <a:srgbClr val="FFFFFF"/>
                </a:solidFill>
              </a:rPr>
              <a:pPr fontAlgn="base">
                <a:spcBef>
                  <a:spcPct val="0"/>
                </a:spcBef>
                <a:spcAft>
                  <a:spcPct val="0"/>
                </a:spcAft>
                <a:defRPr/>
              </a:pPr>
              <a:t>11.01.2023</a:t>
            </a:fld>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768" r:id="rId13"/>
  </p:sldLayoutIdLst>
  <p:hf sldNum="0" hdr="0" ftr="0" dt="0"/>
  <p:txStyles>
    <p:titleStyle>
      <a:lvl1pPr algn="l" rtl="0" eaLnBrk="0" fontAlgn="base" hangingPunct="0">
        <a:spcBef>
          <a:spcPct val="0"/>
        </a:spcBef>
        <a:spcAft>
          <a:spcPct val="0"/>
        </a:spcAft>
        <a:defRPr sz="2100" b="1">
          <a:solidFill>
            <a:srgbClr val="FA7D00"/>
          </a:solidFill>
          <a:latin typeface="+mn-lt"/>
          <a:ea typeface="+mj-ea"/>
          <a:cs typeface="+mj-cs"/>
        </a:defRPr>
      </a:lvl1pPr>
      <a:lvl2pPr algn="l" rtl="0" eaLnBrk="0" fontAlgn="base" hangingPunct="0">
        <a:spcBef>
          <a:spcPct val="0"/>
        </a:spcBef>
        <a:spcAft>
          <a:spcPct val="0"/>
        </a:spcAft>
        <a:defRPr sz="2100" b="1">
          <a:solidFill>
            <a:srgbClr val="FA7D00"/>
          </a:solidFill>
          <a:latin typeface="Arial" charset="0"/>
        </a:defRPr>
      </a:lvl2pPr>
      <a:lvl3pPr algn="l" rtl="0" eaLnBrk="0" fontAlgn="base" hangingPunct="0">
        <a:spcBef>
          <a:spcPct val="0"/>
        </a:spcBef>
        <a:spcAft>
          <a:spcPct val="0"/>
        </a:spcAft>
        <a:defRPr sz="2100" b="1">
          <a:solidFill>
            <a:srgbClr val="FA7D00"/>
          </a:solidFill>
          <a:latin typeface="Arial" charset="0"/>
        </a:defRPr>
      </a:lvl3pPr>
      <a:lvl4pPr algn="l" rtl="0" eaLnBrk="0" fontAlgn="base" hangingPunct="0">
        <a:spcBef>
          <a:spcPct val="0"/>
        </a:spcBef>
        <a:spcAft>
          <a:spcPct val="0"/>
        </a:spcAft>
        <a:defRPr sz="2100" b="1">
          <a:solidFill>
            <a:srgbClr val="FA7D00"/>
          </a:solidFill>
          <a:latin typeface="Arial" charset="0"/>
        </a:defRPr>
      </a:lvl4pPr>
      <a:lvl5pPr algn="l" rtl="0" eaLnBrk="0" fontAlgn="base" hangingPunct="0">
        <a:spcBef>
          <a:spcPct val="0"/>
        </a:spcBef>
        <a:spcAft>
          <a:spcPct val="0"/>
        </a:spcAft>
        <a:defRPr sz="2100" b="1">
          <a:solidFill>
            <a:srgbClr val="FA7D00"/>
          </a:solidFill>
          <a:latin typeface="Arial" charset="0"/>
        </a:defRPr>
      </a:lvl5pPr>
      <a:lvl6pPr marL="457200" algn="ctr" rtl="0" eaLnBrk="1" fontAlgn="base" hangingPunct="1">
        <a:spcBef>
          <a:spcPct val="0"/>
        </a:spcBef>
        <a:spcAft>
          <a:spcPct val="0"/>
        </a:spcAft>
        <a:defRPr sz="3200" b="1">
          <a:solidFill>
            <a:schemeClr val="tx2"/>
          </a:solidFill>
          <a:latin typeface="Arial" charset="0"/>
        </a:defRPr>
      </a:lvl6pPr>
      <a:lvl7pPr marL="914400" algn="ctr" rtl="0" eaLnBrk="1" fontAlgn="base" hangingPunct="1">
        <a:spcBef>
          <a:spcPct val="0"/>
        </a:spcBef>
        <a:spcAft>
          <a:spcPct val="0"/>
        </a:spcAft>
        <a:defRPr sz="3200" b="1">
          <a:solidFill>
            <a:schemeClr val="tx2"/>
          </a:solidFill>
          <a:latin typeface="Arial" charset="0"/>
        </a:defRPr>
      </a:lvl7pPr>
      <a:lvl8pPr marL="1371600" algn="ctr" rtl="0" eaLnBrk="1" fontAlgn="base" hangingPunct="1">
        <a:spcBef>
          <a:spcPct val="0"/>
        </a:spcBef>
        <a:spcAft>
          <a:spcPct val="0"/>
        </a:spcAft>
        <a:defRPr sz="3200" b="1">
          <a:solidFill>
            <a:schemeClr val="tx2"/>
          </a:solidFill>
          <a:latin typeface="Arial" charset="0"/>
        </a:defRPr>
      </a:lvl8pPr>
      <a:lvl9pPr marL="1828800" algn="ctr" rtl="0" eaLnBrk="1" fontAlgn="base" hangingPunct="1">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30000"/>
        </a:spcBef>
        <a:spcAft>
          <a:spcPct val="30000"/>
        </a:spcAft>
        <a:buClr>
          <a:srgbClr val="6699FF"/>
        </a:buClr>
        <a:buFont typeface="Wingdings 2" pitchFamily="18" charset="2"/>
        <a:buChar char="¾"/>
        <a:defRPr sz="2000" b="1">
          <a:solidFill>
            <a:schemeClr val="tx1"/>
          </a:solidFill>
          <a:latin typeface="+mn-lt"/>
          <a:ea typeface="+mn-ea"/>
          <a:cs typeface="+mn-cs"/>
        </a:defRPr>
      </a:lvl1pPr>
      <a:lvl2pPr marL="742950" indent="-285750" algn="l" rtl="0" eaLnBrk="0" fontAlgn="base" hangingPunct="0">
        <a:spcBef>
          <a:spcPct val="30000"/>
        </a:spcBef>
        <a:spcAft>
          <a:spcPct val="30000"/>
        </a:spcAft>
        <a:buClr>
          <a:srgbClr val="6699FF"/>
        </a:buClr>
        <a:buSzPct val="80000"/>
        <a:buFont typeface="Wingdings 2" pitchFamily="18" charset="2"/>
        <a:buChar char=""/>
        <a:defRPr b="1">
          <a:solidFill>
            <a:schemeClr val="tx1"/>
          </a:solidFill>
          <a:latin typeface="+mn-lt"/>
        </a:defRPr>
      </a:lvl2pPr>
      <a:lvl3pPr marL="1143000" indent="-228600" algn="l" rtl="0" eaLnBrk="0" fontAlgn="base" hangingPunct="0">
        <a:spcBef>
          <a:spcPct val="30000"/>
        </a:spcBef>
        <a:spcAft>
          <a:spcPct val="30000"/>
        </a:spcAft>
        <a:buClr>
          <a:srgbClr val="6699FF"/>
        </a:buClr>
        <a:buFont typeface="Arial" charset="0"/>
        <a:buChar char="►"/>
        <a:defRPr sz="1600" b="1">
          <a:solidFill>
            <a:schemeClr val="tx1"/>
          </a:solidFill>
          <a:latin typeface="+mn-lt"/>
        </a:defRPr>
      </a:lvl3pPr>
      <a:lvl4pPr marL="1600200" indent="-228600" algn="l" rtl="0" eaLnBrk="0" fontAlgn="base" hangingPunct="0">
        <a:spcBef>
          <a:spcPct val="30000"/>
        </a:spcBef>
        <a:spcAft>
          <a:spcPct val="30000"/>
        </a:spcAft>
        <a:buClr>
          <a:srgbClr val="6699FF"/>
        </a:buClr>
        <a:buChar char="–"/>
        <a:defRPr sz="1400" b="1">
          <a:solidFill>
            <a:schemeClr val="tx1"/>
          </a:solidFill>
          <a:latin typeface="+mn-lt"/>
        </a:defRPr>
      </a:lvl4pPr>
      <a:lvl5pPr marL="2057400" indent="-228600" algn="l" rtl="0" eaLnBrk="0" fontAlgn="base" hangingPunct="0">
        <a:spcBef>
          <a:spcPct val="30000"/>
        </a:spcBef>
        <a:spcAft>
          <a:spcPct val="30000"/>
        </a:spcAft>
        <a:buClr>
          <a:srgbClr val="6699FF"/>
        </a:buClr>
        <a:buFont typeface="Arial" charset="0"/>
        <a:buChar char="●"/>
        <a:defRPr sz="1200" b="1">
          <a:solidFill>
            <a:schemeClr val="tx1"/>
          </a:solidFill>
          <a:latin typeface="+mn-lt"/>
        </a:defRPr>
      </a:lvl5pPr>
      <a:lvl6pPr marL="2514600" indent="-228600" algn="l" rtl="0" eaLnBrk="1" fontAlgn="base" hangingPunct="1">
        <a:spcBef>
          <a:spcPct val="30000"/>
        </a:spcBef>
        <a:spcAft>
          <a:spcPct val="30000"/>
        </a:spcAft>
        <a:buClr>
          <a:srgbClr val="6699FF"/>
        </a:buClr>
        <a:buFont typeface="Arial" charset="0"/>
        <a:buChar char="●"/>
        <a:defRPr sz="1600" b="1">
          <a:solidFill>
            <a:schemeClr val="tx1"/>
          </a:solidFill>
          <a:latin typeface="+mn-lt"/>
        </a:defRPr>
      </a:lvl6pPr>
      <a:lvl7pPr marL="2971800" indent="-228600" algn="l" rtl="0" eaLnBrk="1" fontAlgn="base" hangingPunct="1">
        <a:spcBef>
          <a:spcPct val="30000"/>
        </a:spcBef>
        <a:spcAft>
          <a:spcPct val="30000"/>
        </a:spcAft>
        <a:buClr>
          <a:srgbClr val="6699FF"/>
        </a:buClr>
        <a:buFont typeface="Arial" charset="0"/>
        <a:buChar char="●"/>
        <a:defRPr sz="1600" b="1">
          <a:solidFill>
            <a:schemeClr val="tx1"/>
          </a:solidFill>
          <a:latin typeface="+mn-lt"/>
        </a:defRPr>
      </a:lvl7pPr>
      <a:lvl8pPr marL="3429000" indent="-228600" algn="l" rtl="0" eaLnBrk="1" fontAlgn="base" hangingPunct="1">
        <a:spcBef>
          <a:spcPct val="30000"/>
        </a:spcBef>
        <a:spcAft>
          <a:spcPct val="30000"/>
        </a:spcAft>
        <a:buClr>
          <a:srgbClr val="6699FF"/>
        </a:buClr>
        <a:buFont typeface="Arial" charset="0"/>
        <a:buChar char="●"/>
        <a:defRPr sz="1600" b="1">
          <a:solidFill>
            <a:schemeClr val="tx1"/>
          </a:solidFill>
          <a:latin typeface="+mn-lt"/>
        </a:defRPr>
      </a:lvl8pPr>
      <a:lvl9pPr marL="3886200" indent="-228600" algn="l" rtl="0" eaLnBrk="1" fontAlgn="base" hangingPunct="1">
        <a:spcBef>
          <a:spcPct val="30000"/>
        </a:spcBef>
        <a:spcAft>
          <a:spcPct val="30000"/>
        </a:spcAft>
        <a:buClr>
          <a:srgbClr val="6699FF"/>
        </a:buClr>
        <a:buFont typeface="Arial" charset="0"/>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5000" r="-5000"/>
          </a:stretch>
        </a:blipFill>
        <a:effectLst/>
      </p:bgPr>
    </p:bg>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bwMode="auto">
          <a:xfrm>
            <a:off x="306388" y="303213"/>
            <a:ext cx="8661400" cy="114300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b" anchorCtr="1"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733550"/>
            <a:ext cx="8229600" cy="452596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636" name="Freeform 4"/>
          <p:cNvSpPr>
            <a:spLocks/>
          </p:cNvSpPr>
          <p:nvPr/>
        </p:nvSpPr>
        <p:spPr bwMode="auto">
          <a:xfrm>
            <a:off x="0" y="1543050"/>
            <a:ext cx="9134475" cy="42863"/>
          </a:xfrm>
          <a:custGeom>
            <a:avLst/>
            <a:gdLst/>
            <a:ahLst/>
            <a:cxnLst>
              <a:cxn ang="0">
                <a:pos x="0" y="0"/>
              </a:cxn>
              <a:cxn ang="0">
                <a:pos x="5574" y="0"/>
              </a:cxn>
            </a:cxnLst>
            <a:rect l="0" t="0" r="r" b="b"/>
            <a:pathLst>
              <a:path w="5574" h="1">
                <a:moveTo>
                  <a:pt x="0" y="0"/>
                </a:moveTo>
                <a:lnTo>
                  <a:pt x="5574" y="0"/>
                </a:lnTo>
              </a:path>
            </a:pathLst>
          </a:custGeom>
          <a:noFill/>
          <a:ln w="114300" cap="flat" cmpd="sng">
            <a:solidFill>
              <a:srgbClr val="99CCFF"/>
            </a:solidFill>
            <a:prstDash val="solid"/>
            <a:round/>
            <a:headEnd/>
            <a:tailEnd/>
          </a:ln>
          <a:effectLst/>
        </p:spPr>
        <p:txBody>
          <a:bodyPr>
            <a:spAutoFit/>
          </a:bodyPr>
          <a:lstStyle/>
          <a:p>
            <a:pPr algn="ctr" fontAlgn="base">
              <a:spcBef>
                <a:spcPct val="0"/>
              </a:spcBef>
              <a:spcAft>
                <a:spcPct val="0"/>
              </a:spcAft>
              <a:defRPr/>
            </a:pPr>
            <a:endParaRPr lang="en-US" sz="2600" b="1">
              <a:solidFill>
                <a:srgbClr val="FFFFFF"/>
              </a:solidFill>
              <a:effectLst>
                <a:outerShdw blurRad="38100" dist="38100" dir="2700000" algn="tl">
                  <a:srgbClr val="000000">
                    <a:alpha val="43137"/>
                  </a:srgbClr>
                </a:outerShdw>
              </a:effectLst>
              <a:cs typeface="Arial" charset="0"/>
            </a:endParaRP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iming>
    <p:tnLst>
      <p:par>
        <p:cTn id="1" dur="indefinite" restart="never" nodeType="tmRoot"/>
      </p:par>
    </p:tnLst>
  </p:timing>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Arial" charset="0"/>
        </a:defRPr>
      </a:lvl2pPr>
      <a:lvl3pPr algn="ctr" rtl="0" eaLnBrk="0" fontAlgn="base" hangingPunct="0">
        <a:spcBef>
          <a:spcPct val="0"/>
        </a:spcBef>
        <a:spcAft>
          <a:spcPct val="0"/>
        </a:spcAft>
        <a:defRPr sz="3200" b="1">
          <a:solidFill>
            <a:schemeClr val="tx1"/>
          </a:solidFill>
          <a:latin typeface="Arial" charset="0"/>
        </a:defRPr>
      </a:lvl3pPr>
      <a:lvl4pPr algn="ctr" rtl="0" eaLnBrk="0" fontAlgn="base" hangingPunct="0">
        <a:spcBef>
          <a:spcPct val="0"/>
        </a:spcBef>
        <a:spcAft>
          <a:spcPct val="0"/>
        </a:spcAft>
        <a:defRPr sz="3200" b="1">
          <a:solidFill>
            <a:schemeClr val="tx1"/>
          </a:solidFill>
          <a:latin typeface="Arial" charset="0"/>
        </a:defRPr>
      </a:lvl4pPr>
      <a:lvl5pPr algn="ctr" rtl="0" eaLnBrk="0" fontAlgn="base" hangingPunct="0">
        <a:spcBef>
          <a:spcPct val="0"/>
        </a:spcBef>
        <a:spcAft>
          <a:spcPct val="0"/>
        </a:spcAft>
        <a:defRPr sz="3200" b="1">
          <a:solidFill>
            <a:schemeClr val="tx1"/>
          </a:solidFill>
          <a:latin typeface="Arial" charset="0"/>
        </a:defRPr>
      </a:lvl5pPr>
      <a:lvl6pPr marL="457200" algn="ctr" rtl="0" fontAlgn="base">
        <a:spcBef>
          <a:spcPct val="0"/>
        </a:spcBef>
        <a:spcAft>
          <a:spcPct val="0"/>
        </a:spcAft>
        <a:defRPr sz="3200" b="1">
          <a:solidFill>
            <a:schemeClr val="tx1"/>
          </a:solidFill>
          <a:latin typeface="Arial" charset="0"/>
        </a:defRPr>
      </a:lvl6pPr>
      <a:lvl7pPr marL="914400" algn="ctr" rtl="0" fontAlgn="base">
        <a:spcBef>
          <a:spcPct val="0"/>
        </a:spcBef>
        <a:spcAft>
          <a:spcPct val="0"/>
        </a:spcAft>
        <a:defRPr sz="3200" b="1">
          <a:solidFill>
            <a:schemeClr val="tx1"/>
          </a:solidFill>
          <a:latin typeface="Arial" charset="0"/>
        </a:defRPr>
      </a:lvl7pPr>
      <a:lvl8pPr marL="1371600" algn="ctr" rtl="0" fontAlgn="base">
        <a:spcBef>
          <a:spcPct val="0"/>
        </a:spcBef>
        <a:spcAft>
          <a:spcPct val="0"/>
        </a:spcAft>
        <a:defRPr sz="3200" b="1">
          <a:solidFill>
            <a:schemeClr val="tx1"/>
          </a:solidFill>
          <a:latin typeface="Arial" charset="0"/>
        </a:defRPr>
      </a:lvl8pPr>
      <a:lvl9pPr marL="1828800" algn="ctr" rtl="0" fontAlgn="base">
        <a:spcBef>
          <a:spcPct val="0"/>
        </a:spcBef>
        <a:spcAft>
          <a:spcPct val="0"/>
        </a:spcAft>
        <a:defRPr sz="3200" b="1">
          <a:solidFill>
            <a:schemeClr val="tx1"/>
          </a:solidFill>
          <a:latin typeface="Arial" charset="0"/>
        </a:defRPr>
      </a:lvl9pPr>
    </p:titleStyle>
    <p:bodyStyle>
      <a:lvl1pPr marL="355600" indent="-355600" algn="l" rtl="0" eaLnBrk="0" fontAlgn="base" hangingPunct="0">
        <a:spcBef>
          <a:spcPct val="30000"/>
        </a:spcBef>
        <a:spcAft>
          <a:spcPct val="30000"/>
        </a:spcAft>
        <a:buClr>
          <a:srgbClr val="6699FF"/>
        </a:buClr>
        <a:buFont typeface="Wingdings 2" pitchFamily="18" charset="2"/>
        <a:buChar char="¾"/>
        <a:defRPr sz="2800" b="1">
          <a:solidFill>
            <a:schemeClr val="bg1"/>
          </a:solidFill>
          <a:latin typeface="+mn-lt"/>
          <a:ea typeface="+mn-ea"/>
          <a:cs typeface="+mn-cs"/>
        </a:defRPr>
      </a:lvl1pPr>
      <a:lvl2pPr marL="900113" indent="-265113" algn="l" rtl="0" eaLnBrk="0" fontAlgn="base" hangingPunct="0">
        <a:spcBef>
          <a:spcPct val="30000"/>
        </a:spcBef>
        <a:spcAft>
          <a:spcPct val="30000"/>
        </a:spcAft>
        <a:buClr>
          <a:srgbClr val="6699FF"/>
        </a:buClr>
        <a:buFont typeface="Wingdings 2" pitchFamily="18" charset="2"/>
        <a:buChar char=""/>
        <a:defRPr sz="2400" b="1">
          <a:solidFill>
            <a:schemeClr val="bg1"/>
          </a:solidFill>
          <a:latin typeface="+mn-lt"/>
        </a:defRPr>
      </a:lvl2pPr>
      <a:lvl3pPr marL="1433513" indent="-231775" algn="l" rtl="0" eaLnBrk="0" fontAlgn="base" hangingPunct="0">
        <a:spcBef>
          <a:spcPct val="30000"/>
        </a:spcBef>
        <a:spcAft>
          <a:spcPct val="30000"/>
        </a:spcAft>
        <a:buClr>
          <a:srgbClr val="6699FF"/>
        </a:buClr>
        <a:buFont typeface="Arial" pitchFamily="34" charset="0"/>
        <a:buChar char="►"/>
        <a:defRPr sz="2000" b="1">
          <a:solidFill>
            <a:schemeClr val="bg1"/>
          </a:solidFill>
          <a:latin typeface="+mn-lt"/>
        </a:defRPr>
      </a:lvl3pPr>
      <a:lvl4pPr marL="1958975" indent="-228600" algn="l" rtl="0" eaLnBrk="0" fontAlgn="base" hangingPunct="0">
        <a:spcBef>
          <a:spcPct val="30000"/>
        </a:spcBef>
        <a:spcAft>
          <a:spcPct val="30000"/>
        </a:spcAft>
        <a:buClr>
          <a:srgbClr val="6699FF"/>
        </a:buClr>
        <a:buFont typeface="Arial" pitchFamily="34" charset="0"/>
        <a:buChar char="–"/>
        <a:defRPr b="1">
          <a:solidFill>
            <a:schemeClr val="bg1"/>
          </a:solidFill>
          <a:latin typeface="+mn-lt"/>
        </a:defRPr>
      </a:lvl4pPr>
      <a:lvl5pPr marL="2366963" indent="-228600" algn="l" rtl="0" eaLnBrk="0" fontAlgn="base" hangingPunct="0">
        <a:spcBef>
          <a:spcPct val="30000"/>
        </a:spcBef>
        <a:spcAft>
          <a:spcPct val="30000"/>
        </a:spcAft>
        <a:buClr>
          <a:srgbClr val="6699FF"/>
        </a:buClr>
        <a:buFont typeface="Wingdings 2" pitchFamily="18" charset="2"/>
        <a:buChar char=""/>
        <a:defRPr b="1">
          <a:solidFill>
            <a:schemeClr val="bg1"/>
          </a:solidFill>
          <a:latin typeface="+mn-lt"/>
        </a:defRPr>
      </a:lvl5pPr>
      <a:lvl6pPr marL="2824163" indent="-228600" algn="l" rtl="0" fontAlgn="base">
        <a:spcBef>
          <a:spcPct val="30000"/>
        </a:spcBef>
        <a:spcAft>
          <a:spcPct val="30000"/>
        </a:spcAft>
        <a:buClr>
          <a:srgbClr val="6699FF"/>
        </a:buClr>
        <a:buFont typeface="Wingdings 2" charset="2"/>
        <a:buChar char=""/>
        <a:defRPr b="1">
          <a:solidFill>
            <a:schemeClr val="bg1"/>
          </a:solidFill>
          <a:latin typeface="+mn-lt"/>
        </a:defRPr>
      </a:lvl6pPr>
      <a:lvl7pPr marL="3281363" indent="-228600" algn="l" rtl="0" fontAlgn="base">
        <a:spcBef>
          <a:spcPct val="30000"/>
        </a:spcBef>
        <a:spcAft>
          <a:spcPct val="30000"/>
        </a:spcAft>
        <a:buClr>
          <a:srgbClr val="6699FF"/>
        </a:buClr>
        <a:buFont typeface="Wingdings 2" charset="2"/>
        <a:buChar char=""/>
        <a:defRPr b="1">
          <a:solidFill>
            <a:schemeClr val="bg1"/>
          </a:solidFill>
          <a:latin typeface="+mn-lt"/>
        </a:defRPr>
      </a:lvl7pPr>
      <a:lvl8pPr marL="3738563" indent="-228600" algn="l" rtl="0" fontAlgn="base">
        <a:spcBef>
          <a:spcPct val="30000"/>
        </a:spcBef>
        <a:spcAft>
          <a:spcPct val="30000"/>
        </a:spcAft>
        <a:buClr>
          <a:srgbClr val="6699FF"/>
        </a:buClr>
        <a:buFont typeface="Wingdings 2" charset="2"/>
        <a:buChar char=""/>
        <a:defRPr b="1">
          <a:solidFill>
            <a:schemeClr val="bg1"/>
          </a:solidFill>
          <a:latin typeface="+mn-lt"/>
        </a:defRPr>
      </a:lvl8pPr>
      <a:lvl9pPr marL="4195763" indent="-228600" algn="l" rtl="0" fontAlgn="base">
        <a:spcBef>
          <a:spcPct val="30000"/>
        </a:spcBef>
        <a:spcAft>
          <a:spcPct val="30000"/>
        </a:spcAft>
        <a:buClr>
          <a:srgbClr val="6699FF"/>
        </a:buClr>
        <a:buFont typeface="Wingdings 2" charset="2"/>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l="-5000" r="-5000"/>
          </a:stretch>
        </a:blipFill>
        <a:effectLst/>
      </p:bgPr>
    </p:bg>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bwMode="auto">
          <a:xfrm>
            <a:off x="306388" y="303213"/>
            <a:ext cx="8661400" cy="114300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b" anchorCtr="1"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733550"/>
            <a:ext cx="8229600" cy="452596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636" name="Freeform 4"/>
          <p:cNvSpPr>
            <a:spLocks/>
          </p:cNvSpPr>
          <p:nvPr/>
        </p:nvSpPr>
        <p:spPr bwMode="auto">
          <a:xfrm>
            <a:off x="0" y="1543050"/>
            <a:ext cx="9134475" cy="42863"/>
          </a:xfrm>
          <a:custGeom>
            <a:avLst/>
            <a:gdLst/>
            <a:ahLst/>
            <a:cxnLst>
              <a:cxn ang="0">
                <a:pos x="0" y="0"/>
              </a:cxn>
              <a:cxn ang="0">
                <a:pos x="5574" y="0"/>
              </a:cxn>
            </a:cxnLst>
            <a:rect l="0" t="0" r="r" b="b"/>
            <a:pathLst>
              <a:path w="5574" h="1">
                <a:moveTo>
                  <a:pt x="0" y="0"/>
                </a:moveTo>
                <a:lnTo>
                  <a:pt x="5574" y="0"/>
                </a:lnTo>
              </a:path>
            </a:pathLst>
          </a:custGeom>
          <a:noFill/>
          <a:ln w="114300" cap="flat" cmpd="sng">
            <a:solidFill>
              <a:srgbClr val="99CCFF"/>
            </a:solidFill>
            <a:prstDash val="solid"/>
            <a:round/>
            <a:headEnd/>
            <a:tailEnd/>
          </a:ln>
          <a:effectLst/>
        </p:spPr>
        <p:txBody>
          <a:bodyPr>
            <a:spAutoFit/>
          </a:bodyPr>
          <a:lstStyle/>
          <a:p>
            <a:pPr algn="ctr" fontAlgn="base">
              <a:spcBef>
                <a:spcPct val="0"/>
              </a:spcBef>
              <a:spcAft>
                <a:spcPct val="0"/>
              </a:spcAft>
              <a:defRPr/>
            </a:pPr>
            <a:endParaRPr lang="en-US" sz="2600" b="1">
              <a:solidFill>
                <a:srgbClr val="FFFFFF"/>
              </a:solidFill>
              <a:effectLst>
                <a:outerShdw blurRad="38100" dist="38100" dir="2700000" algn="tl">
                  <a:srgbClr val="000000">
                    <a:alpha val="43137"/>
                  </a:srgbClr>
                </a:outerShdw>
              </a:effectLst>
              <a:cs typeface="Arial" charset="0"/>
            </a:endParaRPr>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Lst>
  <p:timing>
    <p:tnLst>
      <p:par>
        <p:cTn id="1" dur="indefinite" restart="never" nodeType="tmRoot"/>
      </p:par>
    </p:tnLst>
  </p:timing>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Arial" charset="0"/>
        </a:defRPr>
      </a:lvl2pPr>
      <a:lvl3pPr algn="ctr" rtl="0" eaLnBrk="0" fontAlgn="base" hangingPunct="0">
        <a:spcBef>
          <a:spcPct val="0"/>
        </a:spcBef>
        <a:spcAft>
          <a:spcPct val="0"/>
        </a:spcAft>
        <a:defRPr sz="3200" b="1">
          <a:solidFill>
            <a:schemeClr val="tx1"/>
          </a:solidFill>
          <a:latin typeface="Arial" charset="0"/>
        </a:defRPr>
      </a:lvl3pPr>
      <a:lvl4pPr algn="ctr" rtl="0" eaLnBrk="0" fontAlgn="base" hangingPunct="0">
        <a:spcBef>
          <a:spcPct val="0"/>
        </a:spcBef>
        <a:spcAft>
          <a:spcPct val="0"/>
        </a:spcAft>
        <a:defRPr sz="3200" b="1">
          <a:solidFill>
            <a:schemeClr val="tx1"/>
          </a:solidFill>
          <a:latin typeface="Arial" charset="0"/>
        </a:defRPr>
      </a:lvl4pPr>
      <a:lvl5pPr algn="ctr" rtl="0" eaLnBrk="0" fontAlgn="base" hangingPunct="0">
        <a:spcBef>
          <a:spcPct val="0"/>
        </a:spcBef>
        <a:spcAft>
          <a:spcPct val="0"/>
        </a:spcAft>
        <a:defRPr sz="3200" b="1">
          <a:solidFill>
            <a:schemeClr val="tx1"/>
          </a:solidFill>
          <a:latin typeface="Arial" charset="0"/>
        </a:defRPr>
      </a:lvl5pPr>
      <a:lvl6pPr marL="457200" algn="ctr" rtl="0" fontAlgn="base">
        <a:spcBef>
          <a:spcPct val="0"/>
        </a:spcBef>
        <a:spcAft>
          <a:spcPct val="0"/>
        </a:spcAft>
        <a:defRPr sz="3200" b="1">
          <a:solidFill>
            <a:schemeClr val="tx1"/>
          </a:solidFill>
          <a:latin typeface="Arial" charset="0"/>
        </a:defRPr>
      </a:lvl6pPr>
      <a:lvl7pPr marL="914400" algn="ctr" rtl="0" fontAlgn="base">
        <a:spcBef>
          <a:spcPct val="0"/>
        </a:spcBef>
        <a:spcAft>
          <a:spcPct val="0"/>
        </a:spcAft>
        <a:defRPr sz="3200" b="1">
          <a:solidFill>
            <a:schemeClr val="tx1"/>
          </a:solidFill>
          <a:latin typeface="Arial" charset="0"/>
        </a:defRPr>
      </a:lvl7pPr>
      <a:lvl8pPr marL="1371600" algn="ctr" rtl="0" fontAlgn="base">
        <a:spcBef>
          <a:spcPct val="0"/>
        </a:spcBef>
        <a:spcAft>
          <a:spcPct val="0"/>
        </a:spcAft>
        <a:defRPr sz="3200" b="1">
          <a:solidFill>
            <a:schemeClr val="tx1"/>
          </a:solidFill>
          <a:latin typeface="Arial" charset="0"/>
        </a:defRPr>
      </a:lvl8pPr>
      <a:lvl9pPr marL="1828800" algn="ctr" rtl="0" fontAlgn="base">
        <a:spcBef>
          <a:spcPct val="0"/>
        </a:spcBef>
        <a:spcAft>
          <a:spcPct val="0"/>
        </a:spcAft>
        <a:defRPr sz="3200" b="1">
          <a:solidFill>
            <a:schemeClr val="tx1"/>
          </a:solidFill>
          <a:latin typeface="Arial" charset="0"/>
        </a:defRPr>
      </a:lvl9pPr>
    </p:titleStyle>
    <p:bodyStyle>
      <a:lvl1pPr marL="355600" indent="-355600" algn="l" rtl="0" eaLnBrk="0" fontAlgn="base" hangingPunct="0">
        <a:spcBef>
          <a:spcPct val="30000"/>
        </a:spcBef>
        <a:spcAft>
          <a:spcPct val="30000"/>
        </a:spcAft>
        <a:buClr>
          <a:srgbClr val="6699FF"/>
        </a:buClr>
        <a:buFont typeface="Wingdings 2" pitchFamily="18" charset="2"/>
        <a:buChar char="¾"/>
        <a:defRPr sz="2800" b="1">
          <a:solidFill>
            <a:schemeClr val="bg1"/>
          </a:solidFill>
          <a:latin typeface="+mn-lt"/>
          <a:ea typeface="+mn-ea"/>
          <a:cs typeface="+mn-cs"/>
        </a:defRPr>
      </a:lvl1pPr>
      <a:lvl2pPr marL="900113" indent="-265113" algn="l" rtl="0" eaLnBrk="0" fontAlgn="base" hangingPunct="0">
        <a:spcBef>
          <a:spcPct val="30000"/>
        </a:spcBef>
        <a:spcAft>
          <a:spcPct val="30000"/>
        </a:spcAft>
        <a:buClr>
          <a:srgbClr val="6699FF"/>
        </a:buClr>
        <a:buFont typeface="Wingdings 2" pitchFamily="18" charset="2"/>
        <a:buChar char=""/>
        <a:defRPr sz="2400" b="1">
          <a:solidFill>
            <a:schemeClr val="bg1"/>
          </a:solidFill>
          <a:latin typeface="+mn-lt"/>
        </a:defRPr>
      </a:lvl2pPr>
      <a:lvl3pPr marL="1433513" indent="-231775" algn="l" rtl="0" eaLnBrk="0" fontAlgn="base" hangingPunct="0">
        <a:spcBef>
          <a:spcPct val="30000"/>
        </a:spcBef>
        <a:spcAft>
          <a:spcPct val="30000"/>
        </a:spcAft>
        <a:buClr>
          <a:srgbClr val="6699FF"/>
        </a:buClr>
        <a:buFont typeface="Arial" charset="0"/>
        <a:buChar char="►"/>
        <a:defRPr sz="2000" b="1">
          <a:solidFill>
            <a:schemeClr val="bg1"/>
          </a:solidFill>
          <a:latin typeface="+mn-lt"/>
        </a:defRPr>
      </a:lvl3pPr>
      <a:lvl4pPr marL="1958975" indent="-228600" algn="l" rtl="0" eaLnBrk="0" fontAlgn="base" hangingPunct="0">
        <a:spcBef>
          <a:spcPct val="30000"/>
        </a:spcBef>
        <a:spcAft>
          <a:spcPct val="30000"/>
        </a:spcAft>
        <a:buClr>
          <a:srgbClr val="6699FF"/>
        </a:buClr>
        <a:buFont typeface="Arial" charset="0"/>
        <a:buChar char="–"/>
        <a:defRPr b="1">
          <a:solidFill>
            <a:schemeClr val="bg1"/>
          </a:solidFill>
          <a:latin typeface="+mn-lt"/>
        </a:defRPr>
      </a:lvl4pPr>
      <a:lvl5pPr marL="2366963" indent="-228600" algn="l" rtl="0" eaLnBrk="0" fontAlgn="base" hangingPunct="0">
        <a:spcBef>
          <a:spcPct val="30000"/>
        </a:spcBef>
        <a:spcAft>
          <a:spcPct val="30000"/>
        </a:spcAft>
        <a:buClr>
          <a:srgbClr val="6699FF"/>
        </a:buClr>
        <a:buFont typeface="Wingdings 2" pitchFamily="18" charset="2"/>
        <a:buChar char=""/>
        <a:defRPr b="1">
          <a:solidFill>
            <a:schemeClr val="bg1"/>
          </a:solidFill>
          <a:latin typeface="+mn-lt"/>
        </a:defRPr>
      </a:lvl5pPr>
      <a:lvl6pPr marL="2824163" indent="-228600" algn="l" rtl="0" fontAlgn="base">
        <a:spcBef>
          <a:spcPct val="30000"/>
        </a:spcBef>
        <a:spcAft>
          <a:spcPct val="30000"/>
        </a:spcAft>
        <a:buClr>
          <a:srgbClr val="6699FF"/>
        </a:buClr>
        <a:buFont typeface="Wingdings 2" charset="2"/>
        <a:buChar char=""/>
        <a:defRPr b="1">
          <a:solidFill>
            <a:schemeClr val="bg1"/>
          </a:solidFill>
          <a:latin typeface="+mn-lt"/>
        </a:defRPr>
      </a:lvl6pPr>
      <a:lvl7pPr marL="3281363" indent="-228600" algn="l" rtl="0" fontAlgn="base">
        <a:spcBef>
          <a:spcPct val="30000"/>
        </a:spcBef>
        <a:spcAft>
          <a:spcPct val="30000"/>
        </a:spcAft>
        <a:buClr>
          <a:srgbClr val="6699FF"/>
        </a:buClr>
        <a:buFont typeface="Wingdings 2" charset="2"/>
        <a:buChar char=""/>
        <a:defRPr b="1">
          <a:solidFill>
            <a:schemeClr val="bg1"/>
          </a:solidFill>
          <a:latin typeface="+mn-lt"/>
        </a:defRPr>
      </a:lvl7pPr>
      <a:lvl8pPr marL="3738563" indent="-228600" algn="l" rtl="0" fontAlgn="base">
        <a:spcBef>
          <a:spcPct val="30000"/>
        </a:spcBef>
        <a:spcAft>
          <a:spcPct val="30000"/>
        </a:spcAft>
        <a:buClr>
          <a:srgbClr val="6699FF"/>
        </a:buClr>
        <a:buFont typeface="Wingdings 2" charset="2"/>
        <a:buChar char=""/>
        <a:defRPr b="1">
          <a:solidFill>
            <a:schemeClr val="bg1"/>
          </a:solidFill>
          <a:latin typeface="+mn-lt"/>
        </a:defRPr>
      </a:lvl8pPr>
      <a:lvl9pPr marL="4195763" indent="-228600" algn="l" rtl="0" fontAlgn="base">
        <a:spcBef>
          <a:spcPct val="30000"/>
        </a:spcBef>
        <a:spcAft>
          <a:spcPct val="30000"/>
        </a:spcAft>
        <a:buClr>
          <a:srgbClr val="6699FF"/>
        </a:buClr>
        <a:buFont typeface="Wingdings 2" charset="2"/>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303330-24B9-43A7-83C8-70812D64C26E}" type="datetimeFigureOut">
              <a:rPr lang="ru-RU" smtClean="0"/>
              <a:pPr/>
              <a:t>11.01.2023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BAC35F-11DF-4144-80C2-59B0D58BB56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3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2.xml"/><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73.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73.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6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google.ru/url?sa=i&amp;rct=j&amp;q=ozurdex&amp;source=images&amp;cd=&amp;docid=hb1cvdp-qBiqZM&amp;tbnid=CWd25zrF4nCmNM:&amp;ved=0CAUQjRw&amp;url=http://srxawordonhealth.com/tag/royal-liverpool-university-hospital/&amp;ei=Y9pFUcm8G4SM4ATyoIHQCg&amp;bvm=bv.43828540,d.bGE&amp;psig=AFQjCNG182u22Xqa3VeuKyT5duLWIIE3dg&amp;ust=1363618697295773" TargetMode="External"/><Relationship Id="rId1" Type="http://schemas.openxmlformats.org/officeDocument/2006/relationships/slideLayout" Target="../slideLayouts/slideLayout79.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68.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8.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8.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7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7"/>
          <p:cNvSpPr>
            <a:spLocks noGrp="1" noChangeArrowheads="1"/>
          </p:cNvSpPr>
          <p:nvPr>
            <p:ph type="subTitle" idx="1"/>
          </p:nvPr>
        </p:nvSpPr>
        <p:spPr>
          <a:xfrm>
            <a:off x="909638" y="4509120"/>
            <a:ext cx="7578725" cy="1872208"/>
          </a:xfrm>
        </p:spPr>
        <p:txBody>
          <a:bodyPr>
            <a:normAutofit fontScale="77500" lnSpcReduction="20000"/>
          </a:bodyPr>
          <a:lstStyle/>
          <a:p>
            <a:pPr>
              <a:spcBef>
                <a:spcPct val="0"/>
              </a:spcBef>
            </a:pPr>
            <a:r>
              <a:rPr lang="ru-RU" altLang="en-US" sz="3600" dirty="0" smtClean="0">
                <a:solidFill>
                  <a:schemeClr val="tx1"/>
                </a:solidFill>
                <a:latin typeface="Arial" pitchFamily="34" charset="0"/>
              </a:rPr>
              <a:t>Современные подходы к ведению пациентов с сахарным диабетом. Особенности эпидемиологии заболевания, маршрутизация пациентов в Красноярском крае</a:t>
            </a:r>
            <a:endParaRPr lang="ru-RU" altLang="en-US" sz="3600" dirty="0">
              <a:solidFill>
                <a:schemeClr val="tx1"/>
              </a:solidFill>
              <a:latin typeface="Arial" pitchFamily="34" charset="0"/>
            </a:endParaRPr>
          </a:p>
        </p:txBody>
      </p:sp>
      <p:sp>
        <p:nvSpPr>
          <p:cNvPr id="6148" name="Rectangle 9"/>
          <p:cNvSpPr>
            <a:spLocks noChangeArrowheads="1"/>
          </p:cNvSpPr>
          <p:nvPr/>
        </p:nvSpPr>
        <p:spPr bwMode="auto">
          <a:xfrm>
            <a:off x="0" y="3000372"/>
            <a:ext cx="9339263" cy="579438"/>
          </a:xfrm>
          <a:prstGeom prst="rect">
            <a:avLst/>
          </a:prstGeom>
          <a:solidFill>
            <a:schemeClr val="accent1"/>
          </a:solidFill>
          <a:ln w="9525" algn="ctr">
            <a:noFill/>
            <a:miter lim="800000"/>
            <a:headEnd/>
            <a:tailEnd/>
          </a:ln>
        </p:spPr>
        <p:txBody>
          <a:bodyPr wrap="none" anchor="ctr"/>
          <a:lstStyle/>
          <a:p>
            <a:pPr algn="ctr" fontAlgn="base">
              <a:spcBef>
                <a:spcPct val="0"/>
              </a:spcBef>
              <a:spcAft>
                <a:spcPct val="0"/>
              </a:spcAft>
            </a:pPr>
            <a:endParaRPr lang="en-AU" sz="1200" b="1" dirty="0" smtClean="0">
              <a:solidFill>
                <a:srgbClr val="000000"/>
              </a:solidFill>
              <a:cs typeface="Arial" pitchFamily="34" charset="0"/>
            </a:endParaRPr>
          </a:p>
        </p:txBody>
      </p:sp>
      <p:pic>
        <p:nvPicPr>
          <p:cNvPr id="6149" name="Picture 19" descr="Fig"/>
          <p:cNvPicPr>
            <a:picLocks noChangeAspect="1" noChangeArrowheads="1"/>
          </p:cNvPicPr>
          <p:nvPr/>
        </p:nvPicPr>
        <p:blipFill>
          <a:blip r:embed="rId3" cstate="print"/>
          <a:srcRect/>
          <a:stretch>
            <a:fillRect/>
          </a:stretch>
        </p:blipFill>
        <p:spPr bwMode="auto">
          <a:xfrm>
            <a:off x="-47625" y="-117475"/>
            <a:ext cx="4643438" cy="3649663"/>
          </a:xfrm>
          <a:prstGeom prst="rect">
            <a:avLst/>
          </a:prstGeom>
          <a:noFill/>
          <a:ln w="9525">
            <a:noFill/>
            <a:miter lim="800000"/>
            <a:headEnd/>
            <a:tailEnd/>
          </a:ln>
        </p:spPr>
      </p:pic>
      <p:pic>
        <p:nvPicPr>
          <p:cNvPr id="6150" name="Picture 20" descr="Fig"/>
          <p:cNvPicPr>
            <a:picLocks noChangeAspect="1" noChangeArrowheads="1"/>
          </p:cNvPicPr>
          <p:nvPr/>
        </p:nvPicPr>
        <p:blipFill>
          <a:blip r:embed="rId4" cstate="print"/>
          <a:srcRect/>
          <a:stretch>
            <a:fillRect/>
          </a:stretch>
        </p:blipFill>
        <p:spPr bwMode="auto">
          <a:xfrm>
            <a:off x="4598988" y="-127000"/>
            <a:ext cx="4662487" cy="3651250"/>
          </a:xfrm>
          <a:prstGeom prst="rect">
            <a:avLst/>
          </a:prstGeom>
          <a:noFill/>
          <a:ln w="9525">
            <a:noFill/>
            <a:miter lim="800000"/>
            <a:headEnd/>
            <a:tailEnd/>
          </a:ln>
        </p:spPr>
      </p:pic>
      <p:sp>
        <p:nvSpPr>
          <p:cNvPr id="7" name="TextBox 6"/>
          <p:cNvSpPr txBox="1"/>
          <p:nvPr/>
        </p:nvSpPr>
        <p:spPr>
          <a:xfrm>
            <a:off x="8255000" y="6591300"/>
            <a:ext cx="889000" cy="184150"/>
          </a:xfrm>
          <a:prstGeom prst="rect">
            <a:avLst/>
          </a:prstGeom>
          <a:noFill/>
        </p:spPr>
        <p:txBody>
          <a:bodyPr>
            <a:spAutoFit/>
          </a:bodyPr>
          <a:lstStyle/>
          <a:p>
            <a:pPr algn="ctr" fontAlgn="base">
              <a:spcBef>
                <a:spcPct val="0"/>
              </a:spcBef>
              <a:spcAft>
                <a:spcPct val="0"/>
              </a:spcAft>
              <a:defRPr/>
            </a:pPr>
            <a:r>
              <a:rPr lang="en-US" sz="600" b="1" dirty="0">
                <a:solidFill>
                  <a:srgbClr val="FFFFFF"/>
                </a:solidFill>
                <a:effectLst>
                  <a:outerShdw blurRad="38100" dist="38100" dir="2700000" algn="tl">
                    <a:srgbClr val="000000">
                      <a:alpha val="43137"/>
                    </a:srgbClr>
                  </a:outerShdw>
                </a:effectLst>
                <a:cs typeface="Arial" charset="0"/>
              </a:rPr>
              <a:t>RU 1103003541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txBox="1">
            <a:spLocks noGrp="1" noChangeArrowheads="1"/>
          </p:cNvSpPr>
          <p:nvPr/>
        </p:nvSpPr>
        <p:spPr bwMode="auto">
          <a:xfrm>
            <a:off x="7010400" y="-11113"/>
            <a:ext cx="2133600" cy="476251"/>
          </a:xfrm>
          <a:prstGeom prst="rect">
            <a:avLst/>
          </a:prstGeom>
          <a:noFill/>
          <a:ln w="9525">
            <a:noFill/>
            <a:miter lim="800000"/>
            <a:headEnd/>
            <a:tailEnd/>
          </a:ln>
        </p:spPr>
        <p:txBody>
          <a:bodyPr/>
          <a:lstStyle/>
          <a:p>
            <a:pPr algn="r"/>
            <a:fld id="{AAFDC19F-6611-487E-9637-2D6393E7D2F2}" type="slidenum">
              <a:rPr lang="en-US" sz="1000">
                <a:latin typeface="Calibri" pitchFamily="34" charset="0"/>
              </a:rPr>
              <a:pPr algn="r"/>
              <a:t>10</a:t>
            </a:fld>
            <a:endParaRPr lang="en-US" sz="1000">
              <a:latin typeface="Calibri" pitchFamily="34" charset="0"/>
            </a:endParaRPr>
          </a:p>
        </p:txBody>
      </p:sp>
      <p:sp>
        <p:nvSpPr>
          <p:cNvPr id="24579" name="Rectangle 8"/>
          <p:cNvSpPr>
            <a:spLocks noGrp="1" noChangeArrowheads="1"/>
          </p:cNvSpPr>
          <p:nvPr>
            <p:ph type="title"/>
          </p:nvPr>
        </p:nvSpPr>
        <p:spPr>
          <a:xfrm>
            <a:off x="539552" y="0"/>
            <a:ext cx="8352928" cy="1340768"/>
          </a:xfrm>
        </p:spPr>
        <p:txBody>
          <a:bodyPr>
            <a:noAutofit/>
          </a:bodyPr>
          <a:lstStyle/>
          <a:p>
            <a:pPr eaLnBrk="1" hangingPunct="1">
              <a:defRPr/>
            </a:pPr>
            <a:r>
              <a:rPr lang="ru-RU" sz="3600" b="1" dirty="0" smtClean="0"/>
              <a:t>Частота встречаемости ДИАБЕТИЧЕСКОЙ РЕТИНОПАТИИ</a:t>
            </a:r>
            <a:endParaRPr lang="en-US" sz="3600" b="1" dirty="0" smtClean="0"/>
          </a:p>
        </p:txBody>
      </p:sp>
      <p:sp>
        <p:nvSpPr>
          <p:cNvPr id="21508" name="Rectangle 9"/>
          <p:cNvSpPr>
            <a:spLocks noGrp="1" noChangeArrowheads="1"/>
          </p:cNvSpPr>
          <p:nvPr>
            <p:ph idx="1"/>
          </p:nvPr>
        </p:nvSpPr>
        <p:spPr>
          <a:xfrm>
            <a:off x="785813" y="1428750"/>
            <a:ext cx="7900987" cy="4525963"/>
          </a:xfrm>
        </p:spPr>
        <p:txBody>
          <a:bodyPr/>
          <a:lstStyle/>
          <a:p>
            <a:pPr eaLnBrk="1" hangingPunct="1">
              <a:buClr>
                <a:srgbClr val="FFC000"/>
              </a:buClr>
            </a:pPr>
            <a:r>
              <a:rPr lang="ru-RU" sz="3600" b="1" dirty="0" smtClean="0"/>
              <a:t>Зависит от длительности СД и составляет</a:t>
            </a:r>
            <a:r>
              <a:rPr lang="ru-RU" sz="3600" dirty="0" smtClean="0">
                <a:solidFill>
                  <a:srgbClr val="FFFF00"/>
                </a:solidFill>
              </a:rPr>
              <a:t>: </a:t>
            </a:r>
          </a:p>
          <a:p>
            <a:pPr eaLnBrk="1" hangingPunct="1">
              <a:buClr>
                <a:srgbClr val="FFC000"/>
              </a:buClr>
            </a:pPr>
            <a:r>
              <a:rPr lang="ru-RU" sz="3600" b="1" dirty="0" smtClean="0"/>
              <a:t>До 5 лет -  5-17%</a:t>
            </a:r>
          </a:p>
          <a:p>
            <a:pPr eaLnBrk="1" hangingPunct="1">
              <a:buClr>
                <a:srgbClr val="FFC000"/>
              </a:buClr>
            </a:pPr>
            <a:endParaRPr lang="ru-RU" sz="3600" b="1" dirty="0" smtClean="0"/>
          </a:p>
          <a:p>
            <a:pPr eaLnBrk="1" hangingPunct="1">
              <a:buClr>
                <a:srgbClr val="FFC000"/>
              </a:buClr>
            </a:pPr>
            <a:r>
              <a:rPr lang="ru-RU" sz="3600" b="1" dirty="0" smtClean="0"/>
              <a:t>До 10 лет – 44-80%</a:t>
            </a:r>
          </a:p>
          <a:p>
            <a:pPr eaLnBrk="1" hangingPunct="1">
              <a:buClr>
                <a:srgbClr val="FFC000"/>
              </a:buClr>
            </a:pPr>
            <a:endParaRPr lang="ru-RU" sz="3600" b="1" dirty="0" smtClean="0"/>
          </a:p>
          <a:p>
            <a:pPr eaLnBrk="1" hangingPunct="1">
              <a:buClr>
                <a:srgbClr val="FFC000"/>
              </a:buClr>
            </a:pPr>
            <a:r>
              <a:rPr lang="ru-RU" sz="3600" b="1" dirty="0" smtClean="0"/>
              <a:t> 15 лет и более - 87-99%</a:t>
            </a:r>
            <a:endParaRPr lang="en-US" sz="3600" b="1" dirty="0" smtClean="0"/>
          </a:p>
        </p:txBody>
      </p:sp>
      <p:sp>
        <p:nvSpPr>
          <p:cNvPr id="25606" name="TextBox 5"/>
          <p:cNvSpPr txBox="1">
            <a:spLocks noChangeArrowheads="1"/>
          </p:cNvSpPr>
          <p:nvPr/>
        </p:nvSpPr>
        <p:spPr bwMode="auto">
          <a:xfrm>
            <a:off x="6772275" y="6500813"/>
            <a:ext cx="282450" cy="253916"/>
          </a:xfrm>
          <a:prstGeom prst="rect">
            <a:avLst/>
          </a:prstGeom>
          <a:noFill/>
          <a:ln w="9525">
            <a:noFill/>
            <a:miter lim="800000"/>
            <a:headEnd/>
            <a:tailEnd/>
          </a:ln>
        </p:spPr>
        <p:txBody>
          <a:bodyPr wrap="none">
            <a:spAutoFit/>
          </a:bodyPr>
          <a:lstStyle/>
          <a:p>
            <a:pPr>
              <a:defRPr/>
            </a:pPr>
            <a:r>
              <a:rPr lang="ru-RU" sz="1050" i="1" dirty="0" smtClean="0">
                <a:cs typeface="Arial" pitchFamily="34" charset="0"/>
              </a:rPr>
              <a:t>*-</a:t>
            </a:r>
            <a:endParaRPr lang="en-US" sz="1050" i="1" dirty="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4"/>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64075" y="1461677"/>
            <a:ext cx="3794125" cy="3655309"/>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7" name="Title 6"/>
          <p:cNvSpPr>
            <a:spLocks noGrp="1"/>
          </p:cNvSpPr>
          <p:nvPr>
            <p:ph type="title"/>
          </p:nvPr>
        </p:nvSpPr>
        <p:spPr/>
        <p:txBody>
          <a:bodyPr>
            <a:normAutofit fontScale="90000"/>
          </a:bodyPr>
          <a:lstStyle/>
          <a:p>
            <a:r>
              <a:rPr lang="ru-RU" b="1" dirty="0" smtClean="0">
                <a:solidFill>
                  <a:schemeClr val="tx1"/>
                </a:solidFill>
              </a:rPr>
              <a:t>Диабетическая </a:t>
            </a:r>
            <a:r>
              <a:rPr lang="ru-RU" b="1" dirty="0" err="1" smtClean="0">
                <a:solidFill>
                  <a:schemeClr val="tx1"/>
                </a:solidFill>
              </a:rPr>
              <a:t>ретинопатия</a:t>
            </a:r>
            <a:r>
              <a:rPr lang="ru-RU" b="1" dirty="0" smtClean="0">
                <a:solidFill>
                  <a:schemeClr val="tx1"/>
                </a:solidFill>
              </a:rPr>
              <a:t> (ДР)</a:t>
            </a:r>
            <a:endParaRPr lang="en-US" b="1" dirty="0">
              <a:solidFill>
                <a:schemeClr val="tx1"/>
              </a:solidFill>
            </a:endParaRPr>
          </a:p>
        </p:txBody>
      </p:sp>
      <p:sp>
        <p:nvSpPr>
          <p:cNvPr id="15" name="Стрелка вниз 14"/>
          <p:cNvSpPr/>
          <p:nvPr/>
        </p:nvSpPr>
        <p:spPr>
          <a:xfrm>
            <a:off x="1220035" y="2850704"/>
            <a:ext cx="484632" cy="97840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низ 15"/>
          <p:cNvSpPr/>
          <p:nvPr/>
        </p:nvSpPr>
        <p:spPr>
          <a:xfrm>
            <a:off x="3117275" y="2856096"/>
            <a:ext cx="484632" cy="97840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800100" y="1433604"/>
            <a:ext cx="3141758" cy="830997"/>
          </a:xfrm>
          <a:prstGeom prst="rect">
            <a:avLst/>
          </a:prstGeom>
          <a:noFill/>
        </p:spPr>
        <p:txBody>
          <a:bodyPr wrap="none" rtlCol="0">
            <a:spAutoFit/>
          </a:bodyPr>
          <a:lstStyle/>
          <a:p>
            <a:r>
              <a:rPr lang="ru-RU" sz="2400" b="1" dirty="0" smtClean="0"/>
              <a:t>При </a:t>
            </a:r>
            <a:r>
              <a:rPr lang="ru-RU" sz="2400" b="1" dirty="0">
                <a:cs typeface="Arial" pitchFamily="34" charset="0"/>
              </a:rPr>
              <a:t>длительности СД </a:t>
            </a:r>
            <a:endParaRPr lang="ru-RU" sz="2400" b="1" dirty="0" smtClean="0">
              <a:cs typeface="Arial" pitchFamily="34" charset="0"/>
            </a:endParaRPr>
          </a:p>
          <a:p>
            <a:pPr algn="ctr"/>
            <a:r>
              <a:rPr lang="ru-RU" sz="2400" b="1" dirty="0" smtClean="0">
                <a:cs typeface="Arial" pitchFamily="34" charset="0"/>
              </a:rPr>
              <a:t>более </a:t>
            </a:r>
            <a:r>
              <a:rPr lang="ru-RU" sz="2400" b="1" dirty="0">
                <a:cs typeface="Arial" pitchFamily="34" charset="0"/>
              </a:rPr>
              <a:t>15 лет </a:t>
            </a:r>
            <a:endParaRPr lang="ru-RU" sz="2400" b="1" dirty="0"/>
          </a:p>
        </p:txBody>
      </p:sp>
      <p:sp>
        <p:nvSpPr>
          <p:cNvPr id="21" name="TextBox 20"/>
          <p:cNvSpPr txBox="1"/>
          <p:nvPr/>
        </p:nvSpPr>
        <p:spPr>
          <a:xfrm>
            <a:off x="2812614" y="2466992"/>
            <a:ext cx="993157" cy="369332"/>
          </a:xfrm>
          <a:prstGeom prst="rect">
            <a:avLst/>
          </a:prstGeom>
          <a:noFill/>
        </p:spPr>
        <p:txBody>
          <a:bodyPr wrap="none" rtlCol="0">
            <a:spAutoFit/>
          </a:bodyPr>
          <a:lstStyle/>
          <a:p>
            <a:r>
              <a:rPr lang="ru-RU" b="1" dirty="0" smtClean="0"/>
              <a:t>Слепота</a:t>
            </a:r>
            <a:endParaRPr lang="ru-RU" b="1" dirty="0"/>
          </a:p>
        </p:txBody>
      </p:sp>
      <p:sp>
        <p:nvSpPr>
          <p:cNvPr id="22" name="TextBox 21"/>
          <p:cNvSpPr txBox="1"/>
          <p:nvPr/>
        </p:nvSpPr>
        <p:spPr>
          <a:xfrm>
            <a:off x="648083" y="2466992"/>
            <a:ext cx="1649491" cy="369332"/>
          </a:xfrm>
          <a:prstGeom prst="rect">
            <a:avLst/>
          </a:prstGeom>
          <a:noFill/>
        </p:spPr>
        <p:txBody>
          <a:bodyPr wrap="none" rtlCol="0">
            <a:spAutoFit/>
          </a:bodyPr>
          <a:lstStyle/>
          <a:p>
            <a:r>
              <a:rPr lang="ru-RU" b="1" dirty="0" smtClean="0"/>
              <a:t>Слабовидение</a:t>
            </a:r>
            <a:endParaRPr lang="ru-RU" b="1" dirty="0"/>
          </a:p>
        </p:txBody>
      </p:sp>
      <p:sp>
        <p:nvSpPr>
          <p:cNvPr id="34" name="TextBox 33"/>
          <p:cNvSpPr txBox="1"/>
          <p:nvPr/>
        </p:nvSpPr>
        <p:spPr>
          <a:xfrm>
            <a:off x="617305" y="3912904"/>
            <a:ext cx="1702389" cy="369332"/>
          </a:xfrm>
          <a:prstGeom prst="rect">
            <a:avLst/>
          </a:prstGeom>
          <a:noFill/>
        </p:spPr>
        <p:txBody>
          <a:bodyPr wrap="none" rtlCol="0">
            <a:spAutoFit/>
          </a:bodyPr>
          <a:lstStyle/>
          <a:p>
            <a:r>
              <a:rPr lang="ru-RU" b="1" dirty="0" smtClean="0"/>
              <a:t>10% пациентов</a:t>
            </a:r>
            <a:endParaRPr lang="ru-RU" b="1" dirty="0"/>
          </a:p>
        </p:txBody>
      </p:sp>
      <p:sp>
        <p:nvSpPr>
          <p:cNvPr id="35" name="TextBox 34"/>
          <p:cNvSpPr txBox="1"/>
          <p:nvPr/>
        </p:nvSpPr>
        <p:spPr>
          <a:xfrm>
            <a:off x="2574279" y="3912904"/>
            <a:ext cx="1458156" cy="369332"/>
          </a:xfrm>
          <a:prstGeom prst="rect">
            <a:avLst/>
          </a:prstGeom>
          <a:noFill/>
        </p:spPr>
        <p:txBody>
          <a:bodyPr wrap="none" rtlCol="0">
            <a:spAutoFit/>
          </a:bodyPr>
          <a:lstStyle/>
          <a:p>
            <a:r>
              <a:rPr lang="ru-RU" b="1" dirty="0" smtClean="0"/>
              <a:t>2% </a:t>
            </a:r>
            <a:r>
              <a:rPr lang="ru-RU" b="1" dirty="0" err="1" smtClean="0"/>
              <a:t>пациетов</a:t>
            </a:r>
            <a:endParaRPr lang="ru-RU" b="1" dirty="0"/>
          </a:p>
        </p:txBody>
      </p:sp>
    </p:spTree>
    <p:extLst>
      <p:ext uri="{BB962C8B-B14F-4D97-AF65-F5344CB8AC3E}">
        <p14:creationId xmlns:p14="http://schemas.microsoft.com/office/powerpoint/2010/main" xmlns="" val="2604175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txBox="1">
            <a:spLocks noGrp="1" noChangeArrowheads="1"/>
          </p:cNvSpPr>
          <p:nvPr/>
        </p:nvSpPr>
        <p:spPr bwMode="auto">
          <a:xfrm>
            <a:off x="7010400" y="-11113"/>
            <a:ext cx="2133600" cy="476251"/>
          </a:xfrm>
          <a:prstGeom prst="rect">
            <a:avLst/>
          </a:prstGeom>
          <a:noFill/>
          <a:ln w="9525">
            <a:noFill/>
            <a:miter lim="800000"/>
            <a:headEnd/>
            <a:tailEnd/>
          </a:ln>
        </p:spPr>
        <p:txBody>
          <a:bodyPr/>
          <a:lstStyle/>
          <a:p>
            <a:pPr algn="r"/>
            <a:fld id="{AAFDC19F-6611-487E-9637-2D6393E7D2F2}" type="slidenum">
              <a:rPr lang="en-US" sz="1000">
                <a:latin typeface="Calibri" pitchFamily="34" charset="0"/>
              </a:rPr>
              <a:pPr algn="r"/>
              <a:t>12</a:t>
            </a:fld>
            <a:endParaRPr lang="en-US" sz="1000">
              <a:latin typeface="Calibri" pitchFamily="34" charset="0"/>
            </a:endParaRPr>
          </a:p>
        </p:txBody>
      </p:sp>
      <p:sp>
        <p:nvSpPr>
          <p:cNvPr id="24579" name="Rectangle 8"/>
          <p:cNvSpPr>
            <a:spLocks noGrp="1" noChangeArrowheads="1"/>
          </p:cNvSpPr>
          <p:nvPr>
            <p:ph type="title"/>
          </p:nvPr>
        </p:nvSpPr>
        <p:spPr>
          <a:xfrm>
            <a:off x="539552" y="0"/>
            <a:ext cx="8352928" cy="1340768"/>
          </a:xfrm>
        </p:spPr>
        <p:txBody>
          <a:bodyPr>
            <a:noAutofit/>
          </a:bodyPr>
          <a:lstStyle/>
          <a:p>
            <a:pPr eaLnBrk="1" hangingPunct="1">
              <a:defRPr/>
            </a:pPr>
            <a:r>
              <a:rPr lang="ru-RU" sz="3600" b="1" dirty="0" smtClean="0"/>
              <a:t>Распространенность ДИАБЕТИЧЕСКОЙ катаракты</a:t>
            </a:r>
            <a:endParaRPr lang="en-US" sz="3600" b="1" dirty="0" smtClean="0"/>
          </a:p>
        </p:txBody>
      </p:sp>
      <p:sp>
        <p:nvSpPr>
          <p:cNvPr id="21508" name="Rectangle 9"/>
          <p:cNvSpPr>
            <a:spLocks noGrp="1" noChangeArrowheads="1"/>
          </p:cNvSpPr>
          <p:nvPr>
            <p:ph idx="1"/>
          </p:nvPr>
        </p:nvSpPr>
        <p:spPr>
          <a:xfrm>
            <a:off x="785813" y="1428750"/>
            <a:ext cx="7900987" cy="4525963"/>
          </a:xfrm>
        </p:spPr>
        <p:txBody>
          <a:bodyPr>
            <a:normAutofit/>
          </a:bodyPr>
          <a:lstStyle/>
          <a:p>
            <a:pPr eaLnBrk="1" hangingPunct="1">
              <a:buClr>
                <a:srgbClr val="FFC000"/>
              </a:buClr>
            </a:pPr>
            <a:r>
              <a:rPr lang="ru-RU" sz="3600" b="1" dirty="0" smtClean="0"/>
              <a:t>Зависит от типа СД и составляет</a:t>
            </a:r>
            <a:r>
              <a:rPr lang="ru-RU" sz="3600" dirty="0" smtClean="0">
                <a:solidFill>
                  <a:srgbClr val="FFFF00"/>
                </a:solidFill>
              </a:rPr>
              <a:t>: </a:t>
            </a:r>
          </a:p>
          <a:p>
            <a:pPr eaLnBrk="1" hangingPunct="1">
              <a:buClr>
                <a:srgbClr val="FFC000"/>
              </a:buClr>
            </a:pPr>
            <a:r>
              <a:rPr lang="ru-RU" sz="3600" b="1" dirty="0" smtClean="0"/>
              <a:t>При СД 1 типа -  16,8 - 32,6%</a:t>
            </a:r>
          </a:p>
          <a:p>
            <a:pPr eaLnBrk="1" hangingPunct="1">
              <a:buClr>
                <a:srgbClr val="FFC000"/>
              </a:buClr>
            </a:pPr>
            <a:endParaRPr lang="ru-RU" sz="3600" b="1" dirty="0" smtClean="0"/>
          </a:p>
          <a:p>
            <a:pPr>
              <a:buClr>
                <a:srgbClr val="FFC000"/>
              </a:buClr>
            </a:pPr>
            <a:r>
              <a:rPr lang="ru-RU" sz="3600" b="1" dirty="0" smtClean="0"/>
              <a:t>При СД 2 типа –  29,2%</a:t>
            </a:r>
          </a:p>
          <a:p>
            <a:pPr>
              <a:buClr>
                <a:srgbClr val="FFC000"/>
              </a:buClr>
            </a:pPr>
            <a:r>
              <a:rPr lang="ru-RU" sz="2400" b="1" dirty="0" smtClean="0"/>
              <a:t>Согласно исследованию, проведенному в рамках целевой федеральной программы «Сахарный диабет» в ряде регионов России</a:t>
            </a:r>
          </a:p>
        </p:txBody>
      </p:sp>
      <p:sp>
        <p:nvSpPr>
          <p:cNvPr id="25606" name="TextBox 5"/>
          <p:cNvSpPr txBox="1">
            <a:spLocks noChangeArrowheads="1"/>
          </p:cNvSpPr>
          <p:nvPr/>
        </p:nvSpPr>
        <p:spPr bwMode="auto">
          <a:xfrm>
            <a:off x="6772275" y="6500813"/>
            <a:ext cx="282450" cy="253916"/>
          </a:xfrm>
          <a:prstGeom prst="rect">
            <a:avLst/>
          </a:prstGeom>
          <a:noFill/>
          <a:ln w="9525">
            <a:noFill/>
            <a:miter lim="800000"/>
            <a:headEnd/>
            <a:tailEnd/>
          </a:ln>
        </p:spPr>
        <p:txBody>
          <a:bodyPr wrap="none">
            <a:spAutoFit/>
          </a:bodyPr>
          <a:lstStyle/>
          <a:p>
            <a:pPr>
              <a:defRPr/>
            </a:pPr>
            <a:r>
              <a:rPr lang="ru-RU" sz="1050" i="1" dirty="0" smtClean="0">
                <a:cs typeface="Arial" pitchFamily="34" charset="0"/>
              </a:rPr>
              <a:t>*-</a:t>
            </a:r>
            <a:endParaRPr lang="en-US" sz="1050" i="1" dirty="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0" y="1576388"/>
            <a:ext cx="8836025" cy="3806825"/>
          </a:xfrm>
        </p:spPr>
        <p:txBody>
          <a:bodyPr>
            <a:noAutofit/>
          </a:bodyPr>
          <a:lstStyle/>
          <a:p>
            <a:pPr eaLnBrk="1" hangingPunct="1">
              <a:lnSpc>
                <a:spcPct val="95000"/>
              </a:lnSpc>
              <a:spcBef>
                <a:spcPct val="15000"/>
              </a:spcBef>
              <a:spcAft>
                <a:spcPct val="20000"/>
              </a:spcAft>
            </a:pPr>
            <a:r>
              <a:rPr lang="ru-RU" sz="2400" b="1" dirty="0" smtClean="0"/>
              <a:t>СЛЕПОТА У БОЛЬНЫХ САХАРНЫМ </a:t>
            </a:r>
            <a:br>
              <a:rPr lang="ru-RU" sz="2400" b="1" dirty="0" smtClean="0"/>
            </a:br>
            <a:r>
              <a:rPr lang="ru-RU" sz="2400" b="1" dirty="0" smtClean="0"/>
              <a:t>ДИАБЕТОМ НАСТУПАЕТ </a:t>
            </a:r>
            <a:r>
              <a:rPr lang="ru-RU" sz="2400" b="1" dirty="0" smtClean="0">
                <a:solidFill>
                  <a:srgbClr val="FF0000"/>
                </a:solidFill>
              </a:rPr>
              <a:t>В 25 РАЗ </a:t>
            </a:r>
            <a:r>
              <a:rPr lang="ru-RU" sz="2400" b="1" dirty="0" smtClean="0"/>
              <a:t>ЧАЩЕ, </a:t>
            </a:r>
            <a:br>
              <a:rPr lang="ru-RU" sz="2400" b="1" dirty="0" smtClean="0"/>
            </a:br>
            <a:r>
              <a:rPr lang="ru-RU" sz="2400" b="1" dirty="0" smtClean="0"/>
              <a:t>ЧЕМ В ПОПУЛЯЦИИ В ЦЕЛОМ. Среди страдающих СД ежегодно более 600 </a:t>
            </a:r>
            <a:r>
              <a:rPr lang="ru-RU" sz="2400" b="1" dirty="0" err="1" smtClean="0"/>
              <a:t>тыс</a:t>
            </a:r>
            <a:r>
              <a:rPr lang="ru-RU" sz="2400" b="1" dirty="0" smtClean="0"/>
              <a:t> человек полностью теряют зрение</a:t>
            </a:r>
          </a:p>
          <a:p>
            <a:pPr lvl="0" eaLnBrk="1" hangingPunct="1">
              <a:lnSpc>
                <a:spcPct val="95000"/>
              </a:lnSpc>
              <a:spcBef>
                <a:spcPct val="15000"/>
              </a:spcBef>
              <a:spcAft>
                <a:spcPct val="20000"/>
              </a:spcAft>
            </a:pPr>
            <a:r>
              <a:rPr lang="ru-RU" sz="2400" b="1" dirty="0" smtClean="0">
                <a:solidFill>
                  <a:schemeClr val="tx2">
                    <a:lumMod val="50000"/>
                  </a:schemeClr>
                </a:solidFill>
              </a:rPr>
              <a:t>В России не менее 8 </a:t>
            </a:r>
            <a:r>
              <a:rPr lang="ru-RU" sz="2400" b="1" dirty="0" err="1" smtClean="0">
                <a:solidFill>
                  <a:schemeClr val="tx2">
                    <a:lumMod val="50000"/>
                  </a:schemeClr>
                </a:solidFill>
              </a:rPr>
              <a:t>млн</a:t>
            </a:r>
            <a:r>
              <a:rPr lang="ru-RU" sz="2400" b="1" dirty="0" smtClean="0">
                <a:solidFill>
                  <a:schemeClr val="tx2">
                    <a:lumMod val="50000"/>
                  </a:schemeClr>
                </a:solidFill>
              </a:rPr>
              <a:t> больных с СД, 6635</a:t>
            </a:r>
          </a:p>
          <a:p>
            <a:pPr lvl="0" eaLnBrk="1" hangingPunct="1">
              <a:lnSpc>
                <a:spcPct val="95000"/>
              </a:lnSpc>
              <a:spcBef>
                <a:spcPct val="15000"/>
              </a:spcBef>
              <a:spcAft>
                <a:spcPct val="20000"/>
              </a:spcAft>
              <a:buNone/>
            </a:pPr>
            <a:r>
              <a:rPr lang="ru-RU" sz="2400" b="1" dirty="0" smtClean="0">
                <a:solidFill>
                  <a:schemeClr val="tx2">
                    <a:lumMod val="50000"/>
                  </a:schemeClr>
                </a:solidFill>
              </a:rPr>
              <a:t> из них инвалиды по зрению , в крае 665</a:t>
            </a:r>
          </a:p>
          <a:p>
            <a:pPr lvl="0" eaLnBrk="1" hangingPunct="1">
              <a:lnSpc>
                <a:spcPct val="95000"/>
              </a:lnSpc>
              <a:spcBef>
                <a:spcPct val="15000"/>
              </a:spcBef>
              <a:spcAft>
                <a:spcPct val="20000"/>
              </a:spcAft>
            </a:pPr>
            <a:r>
              <a:rPr lang="ru-RU" sz="2400" b="1" dirty="0" smtClean="0">
                <a:solidFill>
                  <a:schemeClr val="tx1"/>
                </a:solidFill>
              </a:rPr>
              <a:t>За последние 10 лет число пациентов с СД удвоилось</a:t>
            </a:r>
          </a:p>
          <a:p>
            <a:pPr eaLnBrk="1" hangingPunct="1">
              <a:lnSpc>
                <a:spcPct val="95000"/>
              </a:lnSpc>
              <a:spcBef>
                <a:spcPct val="15000"/>
              </a:spcBef>
              <a:spcAft>
                <a:spcPct val="20000"/>
              </a:spcAft>
            </a:pPr>
            <a:r>
              <a:rPr lang="ru-RU" sz="2400" b="1" dirty="0" smtClean="0"/>
              <a:t>С 50 лет количество женщин инвалидов превышает количество мужчин в среднем в 2 раза</a:t>
            </a:r>
          </a:p>
          <a:p>
            <a:pPr eaLnBrk="1" hangingPunct="1">
              <a:lnSpc>
                <a:spcPct val="95000"/>
              </a:lnSpc>
              <a:spcBef>
                <a:spcPct val="15000"/>
              </a:spcBef>
              <a:spcAft>
                <a:spcPct val="20000"/>
              </a:spcAft>
            </a:pPr>
            <a:r>
              <a:rPr lang="ru-RU" sz="2400" b="1" dirty="0" smtClean="0"/>
              <a:t> Имеется тенденция  к увеличению числа инвалидов </a:t>
            </a:r>
            <a:r>
              <a:rPr lang="en-US" sz="2400" b="1" dirty="0" smtClean="0"/>
              <a:t>I </a:t>
            </a:r>
            <a:r>
              <a:rPr lang="ru-RU" sz="2400" b="1" dirty="0" smtClean="0"/>
              <a:t>и</a:t>
            </a:r>
            <a:r>
              <a:rPr lang="en-US" sz="2400" b="1" dirty="0" smtClean="0"/>
              <a:t> II</a:t>
            </a:r>
            <a:r>
              <a:rPr lang="ru-RU" sz="2400" b="1" dirty="0" smtClean="0"/>
              <a:t> групп в возрасте  от 40 лет и выше</a:t>
            </a:r>
          </a:p>
          <a:p>
            <a:pPr eaLnBrk="1" hangingPunct="1">
              <a:lnSpc>
                <a:spcPct val="95000"/>
              </a:lnSpc>
              <a:spcBef>
                <a:spcPct val="15000"/>
              </a:spcBef>
              <a:spcAft>
                <a:spcPct val="20000"/>
              </a:spcAft>
            </a:pPr>
            <a:r>
              <a:rPr lang="ru-RU" sz="2400" b="1" dirty="0" smtClean="0"/>
              <a:t>ДМО встречается у 20-25 % больных с ДР</a:t>
            </a:r>
          </a:p>
        </p:txBody>
      </p:sp>
      <p:pic>
        <p:nvPicPr>
          <p:cNvPr id="7174" name="Picture 1"/>
          <p:cNvPicPr>
            <a:picLocks noChangeAspect="1" noChangeArrowheads="1"/>
          </p:cNvPicPr>
          <p:nvPr/>
        </p:nvPicPr>
        <p:blipFill>
          <a:blip r:embed="rId3" cstate="print">
            <a:lum contrast="6000"/>
          </a:blip>
          <a:srcRect/>
          <a:stretch>
            <a:fillRect/>
          </a:stretch>
        </p:blipFill>
        <p:spPr bwMode="auto">
          <a:xfrm>
            <a:off x="7380312" y="0"/>
            <a:ext cx="1504950" cy="1993900"/>
          </a:xfrm>
          <a:prstGeom prst="rect">
            <a:avLst/>
          </a:prstGeom>
          <a:noFill/>
          <a:ln w="9525">
            <a:noFill/>
            <a:miter lim="800000"/>
            <a:headEnd/>
            <a:tailEnd/>
          </a:ln>
        </p:spPr>
      </p:pic>
      <p:sp>
        <p:nvSpPr>
          <p:cNvPr id="8" name="TextBox 7"/>
          <p:cNvSpPr txBox="1"/>
          <p:nvPr/>
        </p:nvSpPr>
        <p:spPr>
          <a:xfrm>
            <a:off x="179512" y="332656"/>
            <a:ext cx="5472608" cy="646331"/>
          </a:xfrm>
          <a:prstGeom prst="rect">
            <a:avLst/>
          </a:prstGeom>
          <a:noFill/>
        </p:spPr>
        <p:txBody>
          <a:bodyPr wrap="square" rtlCol="0">
            <a:spAutoFit/>
          </a:bodyPr>
          <a:lstStyle/>
          <a:p>
            <a:r>
              <a:rPr lang="ru-RU" sz="3600" b="1" dirty="0" smtClean="0">
                <a:solidFill>
                  <a:schemeClr val="tx2">
                    <a:lumMod val="50000"/>
                  </a:schemeClr>
                </a:solidFill>
              </a:rPr>
              <a:t>Значимость проблемы</a:t>
            </a:r>
            <a:endParaRPr lang="en-US" sz="3600" b="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normAutofit/>
          </a:bodyPr>
          <a:lstStyle/>
          <a:p>
            <a:r>
              <a:rPr lang="ru-RU" sz="2000" b="1" dirty="0" smtClean="0"/>
              <a:t>Распространенность МО увеличивается с тяжестью заболеваемости диабетической </a:t>
            </a:r>
            <a:r>
              <a:rPr lang="ru-RU" sz="2000" b="1" dirty="0" err="1" smtClean="0"/>
              <a:t>ретинопатии</a:t>
            </a:r>
            <a:r>
              <a:rPr lang="ru-RU" sz="2000" b="1" dirty="0" smtClean="0"/>
              <a:t> и длительности сахарного диабета</a:t>
            </a:r>
            <a:endParaRPr lang="ru-RU" sz="2000" b="1" dirty="0"/>
          </a:p>
        </p:txBody>
      </p:sp>
      <p:graphicFrame>
        <p:nvGraphicFramePr>
          <p:cNvPr id="4" name="Содержимое 3"/>
          <p:cNvGraphicFramePr>
            <a:graphicFrameLocks noGrp="1"/>
          </p:cNvGraphicFramePr>
          <p:nvPr>
            <p:ph idx="1"/>
          </p:nvPr>
        </p:nvGraphicFramePr>
        <p:xfrm>
          <a:off x="357158" y="357166"/>
          <a:ext cx="8515352" cy="6327812"/>
        </p:xfrm>
        <a:graphic>
          <a:graphicData uri="http://schemas.openxmlformats.org/drawingml/2006/table">
            <a:tbl>
              <a:tblPr firstRow="1" bandRow="1">
                <a:tableStyleId>{5C22544A-7EE6-4342-B048-85BDC9FD1C3A}</a:tableStyleId>
              </a:tblPr>
              <a:tblGrid>
                <a:gridCol w="285752"/>
                <a:gridCol w="1843086"/>
                <a:gridCol w="1157310"/>
                <a:gridCol w="928694"/>
                <a:gridCol w="1000132"/>
                <a:gridCol w="1285884"/>
                <a:gridCol w="1143008"/>
                <a:gridCol w="871486"/>
              </a:tblGrid>
              <a:tr h="0">
                <a:tc gridSpan="2">
                  <a:txBody>
                    <a:bodyPr/>
                    <a:lstStyle/>
                    <a:p>
                      <a:endParaRPr lang="ru-RU" dirty="0"/>
                    </a:p>
                  </a:txBody>
                  <a:tcPr/>
                </a:tc>
                <a:tc hMerge="1">
                  <a:txBody>
                    <a:bodyPr/>
                    <a:lstStyle/>
                    <a:p>
                      <a:endParaRPr lang="ru-RU" dirty="0"/>
                    </a:p>
                  </a:txBody>
                  <a:tcPr/>
                </a:tc>
                <a:tc gridSpan="2">
                  <a:txBody>
                    <a:bodyPr/>
                    <a:lstStyle/>
                    <a:p>
                      <a:pPr algn="ctr"/>
                      <a:r>
                        <a:rPr lang="ru-RU" sz="1600" dirty="0" err="1" smtClean="0"/>
                        <a:t>Непролиферативная</a:t>
                      </a:r>
                      <a:r>
                        <a:rPr lang="ru-RU" sz="1600" dirty="0" smtClean="0"/>
                        <a:t> ДР</a:t>
                      </a:r>
                      <a:endParaRPr lang="ru-RU" sz="1600" dirty="0"/>
                    </a:p>
                  </a:txBody>
                  <a:tcPr/>
                </a:tc>
                <a:tc hMerge="1">
                  <a:txBody>
                    <a:bodyPr/>
                    <a:lstStyle/>
                    <a:p>
                      <a:endParaRPr lang="ru-RU" dirty="0"/>
                    </a:p>
                  </a:txBody>
                  <a:tcPr/>
                </a:tc>
                <a:tc gridSpan="2">
                  <a:txBody>
                    <a:bodyPr/>
                    <a:lstStyle/>
                    <a:p>
                      <a:pPr algn="ctr"/>
                      <a:r>
                        <a:rPr lang="ru-RU" sz="1600" dirty="0" err="1" smtClean="0"/>
                        <a:t>Препролиферативная</a:t>
                      </a:r>
                      <a:r>
                        <a:rPr lang="ru-RU" sz="1600" dirty="0" smtClean="0"/>
                        <a:t> ДР</a:t>
                      </a:r>
                      <a:endParaRPr lang="ru-RU" sz="1600" dirty="0"/>
                    </a:p>
                  </a:txBody>
                  <a:tcPr/>
                </a:tc>
                <a:tc hMerge="1">
                  <a:txBody>
                    <a:bodyPr/>
                    <a:lstStyle/>
                    <a:p>
                      <a:endParaRPr lang="ru-RU" dirty="0"/>
                    </a:p>
                  </a:txBody>
                  <a:tcPr/>
                </a:tc>
                <a:tc gridSpan="2">
                  <a:txBody>
                    <a:bodyPr/>
                    <a:lstStyle/>
                    <a:p>
                      <a:pPr algn="ctr"/>
                      <a:r>
                        <a:rPr lang="ru-RU" dirty="0" smtClean="0"/>
                        <a:t>Пролиферативная ДР</a:t>
                      </a:r>
                      <a:endParaRPr lang="ru-RU" dirty="0"/>
                    </a:p>
                  </a:txBody>
                  <a:tcPr/>
                </a:tc>
                <a:tc hMerge="1">
                  <a:txBody>
                    <a:bodyPr/>
                    <a:lstStyle/>
                    <a:p>
                      <a:endParaRPr lang="ru-RU" dirty="0"/>
                    </a:p>
                  </a:txBody>
                  <a:tcPr/>
                </a:tc>
              </a:tr>
              <a:tr h="1129358">
                <a:tc>
                  <a:txBody>
                    <a:bodyPr/>
                    <a:lstStyle/>
                    <a:p>
                      <a:r>
                        <a:rPr lang="ru-RU" dirty="0" smtClean="0"/>
                        <a:t>№</a:t>
                      </a:r>
                      <a:r>
                        <a:rPr lang="ru-RU" baseline="0" dirty="0" smtClean="0"/>
                        <a:t> </a:t>
                      </a:r>
                      <a:r>
                        <a:rPr lang="ru-RU" baseline="0" dirty="0" err="1" smtClean="0"/>
                        <a:t>п</a:t>
                      </a:r>
                      <a:r>
                        <a:rPr lang="ru-RU" baseline="0" dirty="0" smtClean="0"/>
                        <a:t>/</a:t>
                      </a:r>
                      <a:r>
                        <a:rPr lang="ru-RU" baseline="0" dirty="0" err="1" smtClean="0"/>
                        <a:t>п</a:t>
                      </a:r>
                      <a:endParaRPr lang="ru-RU" dirty="0"/>
                    </a:p>
                  </a:txBody>
                  <a:tcPr anchor="ctr"/>
                </a:tc>
                <a:tc>
                  <a:txBody>
                    <a:bodyPr/>
                    <a:lstStyle/>
                    <a:p>
                      <a:r>
                        <a:rPr lang="ru-RU" dirty="0" smtClean="0"/>
                        <a:t>показатель</a:t>
                      </a:r>
                      <a:endParaRPr lang="ru-RU" dirty="0"/>
                    </a:p>
                  </a:txBody>
                  <a:tcPr anchor="ctr"/>
                </a:tc>
                <a:tc>
                  <a:txBody>
                    <a:bodyPr/>
                    <a:lstStyle/>
                    <a:p>
                      <a:r>
                        <a:rPr lang="ru-RU" dirty="0" smtClean="0"/>
                        <a:t>%</a:t>
                      </a:r>
                      <a:r>
                        <a:rPr lang="ru-RU" baseline="0" dirty="0" smtClean="0"/>
                        <a:t> случаев</a:t>
                      </a:r>
                      <a:endParaRPr lang="ru-RU" dirty="0"/>
                    </a:p>
                  </a:txBody>
                  <a:tcPr anchor="ctr"/>
                </a:tc>
                <a:tc>
                  <a:txBody>
                    <a:bodyPr/>
                    <a:lstStyle/>
                    <a:p>
                      <a:endParaRPr lang="ru-RU"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a:t>
                      </a:r>
                      <a:r>
                        <a:rPr lang="ru-RU" baseline="0" dirty="0" smtClean="0"/>
                        <a:t> случаев</a:t>
                      </a:r>
                      <a:endParaRPr lang="ru-RU" dirty="0" smtClean="0"/>
                    </a:p>
                    <a:p>
                      <a:endParaRPr lang="ru-RU" dirty="0"/>
                    </a:p>
                  </a:txBody>
                  <a:tcPr anchor="ctr"/>
                </a:tc>
                <a:tc>
                  <a:txBody>
                    <a:bodyPr/>
                    <a:lstStyle/>
                    <a:p>
                      <a:endParaRPr lang="ru-RU" dirty="0"/>
                    </a:p>
                  </a:txBody>
                  <a:tcPr anchor="ctr"/>
                </a:tc>
                <a:tc>
                  <a:txBody>
                    <a:bodyPr/>
                    <a:lstStyle/>
                    <a:p>
                      <a:r>
                        <a:rPr lang="ru-RU" dirty="0" smtClean="0"/>
                        <a:t>%</a:t>
                      </a:r>
                      <a:r>
                        <a:rPr lang="ru-RU" baseline="0" dirty="0" smtClean="0"/>
                        <a:t> случаев</a:t>
                      </a:r>
                      <a:endParaRPr lang="ru-RU" dirty="0"/>
                    </a:p>
                  </a:txBody>
                  <a:tcPr anchor="ctr"/>
                </a:tc>
                <a:tc>
                  <a:txBody>
                    <a:bodyPr/>
                    <a:lstStyle/>
                    <a:p>
                      <a:endParaRPr lang="ru-RU" dirty="0"/>
                    </a:p>
                  </a:txBody>
                  <a:tcPr anchor="ctr"/>
                </a:tc>
              </a:tr>
              <a:tr h="370840">
                <a:tc>
                  <a:txBody>
                    <a:bodyPr/>
                    <a:lstStyle/>
                    <a:p>
                      <a:r>
                        <a:rPr lang="ru-RU" dirty="0" smtClean="0"/>
                        <a:t>1</a:t>
                      </a:r>
                      <a:endParaRPr lang="ru-RU" dirty="0"/>
                    </a:p>
                  </a:txBody>
                  <a:tcPr/>
                </a:tc>
                <a:tc>
                  <a:txBody>
                    <a:bodyPr/>
                    <a:lstStyle/>
                    <a:p>
                      <a:r>
                        <a:rPr lang="ru-RU" sz="1400" b="1" dirty="0" err="1" smtClean="0"/>
                        <a:t>Выявляемость</a:t>
                      </a:r>
                      <a:r>
                        <a:rPr lang="ru-RU" sz="1400" b="1" dirty="0" smtClean="0"/>
                        <a:t> МО</a:t>
                      </a:r>
                      <a:endParaRPr lang="ru-RU" sz="1400" b="1" dirty="0"/>
                    </a:p>
                  </a:txBody>
                  <a:tcPr/>
                </a:tc>
                <a:tc>
                  <a:txBody>
                    <a:bodyPr/>
                    <a:lstStyle/>
                    <a:p>
                      <a:r>
                        <a:rPr lang="ru-RU" dirty="0" smtClean="0"/>
                        <a:t>2-6%</a:t>
                      </a:r>
                      <a:endParaRPr lang="ru-RU" dirty="0"/>
                    </a:p>
                  </a:txBody>
                  <a:tcPr/>
                </a:tc>
                <a:tc>
                  <a:txBody>
                    <a:bodyPr/>
                    <a:lstStyle/>
                    <a:p>
                      <a:endParaRPr lang="ru-RU" dirty="0"/>
                    </a:p>
                  </a:txBody>
                  <a:tcPr/>
                </a:tc>
                <a:tc>
                  <a:txBody>
                    <a:bodyPr/>
                    <a:lstStyle/>
                    <a:p>
                      <a:r>
                        <a:rPr lang="ru-RU" dirty="0" smtClean="0"/>
                        <a:t>20-63%</a:t>
                      </a:r>
                      <a:endParaRPr lang="ru-RU" dirty="0"/>
                    </a:p>
                  </a:txBody>
                  <a:tcPr/>
                </a:tc>
                <a:tc>
                  <a:txBody>
                    <a:bodyPr/>
                    <a:lstStyle/>
                    <a:p>
                      <a:endParaRPr lang="ru-RU" dirty="0"/>
                    </a:p>
                  </a:txBody>
                  <a:tcPr/>
                </a:tc>
                <a:tc>
                  <a:txBody>
                    <a:bodyPr/>
                    <a:lstStyle/>
                    <a:p>
                      <a:r>
                        <a:rPr lang="ru-RU" dirty="0" smtClean="0"/>
                        <a:t>70-74%</a:t>
                      </a:r>
                      <a:endParaRPr lang="ru-RU" dirty="0"/>
                    </a:p>
                  </a:txBody>
                  <a:tcPr/>
                </a:tc>
                <a:tc>
                  <a:txBody>
                    <a:bodyPr/>
                    <a:lstStyle/>
                    <a:p>
                      <a:endParaRPr lang="ru-RU" dirty="0"/>
                    </a:p>
                  </a:txBody>
                  <a:tcPr/>
                </a:tc>
              </a:tr>
              <a:tr h="370840">
                <a:tc>
                  <a:txBody>
                    <a:bodyPr/>
                    <a:lstStyle/>
                    <a:p>
                      <a:r>
                        <a:rPr lang="ru-RU" dirty="0" smtClean="0"/>
                        <a:t>2</a:t>
                      </a:r>
                      <a:endParaRPr lang="ru-RU" dirty="0"/>
                    </a:p>
                  </a:txBody>
                  <a:tcPr/>
                </a:tc>
                <a:tc>
                  <a:txBody>
                    <a:bodyPr/>
                    <a:lstStyle/>
                    <a:p>
                      <a:r>
                        <a:rPr lang="ru-RU" dirty="0" smtClean="0"/>
                        <a:t>Длительность СД 1 тип менее 5 лет</a:t>
                      </a:r>
                      <a:endParaRPr lang="ru-RU" dirty="0"/>
                    </a:p>
                  </a:txBody>
                  <a:tcPr/>
                </a:tc>
                <a:tc>
                  <a:txBody>
                    <a:bodyPr/>
                    <a:lstStyle/>
                    <a:p>
                      <a:r>
                        <a:rPr lang="ru-RU" dirty="0" smtClean="0"/>
                        <a:t>0</a:t>
                      </a:r>
                      <a:endParaRPr lang="ru-RU" dirty="0"/>
                    </a:p>
                  </a:txBody>
                  <a:tcPr/>
                </a:tc>
                <a:tc>
                  <a:txBody>
                    <a:bodyPr/>
                    <a:lstStyle/>
                    <a:p>
                      <a:endParaRPr lang="ru-RU" dirty="0"/>
                    </a:p>
                  </a:txBody>
                  <a:tcPr/>
                </a:tc>
                <a:tc>
                  <a:txBody>
                    <a:bodyPr/>
                    <a:lstStyle/>
                    <a:p>
                      <a:r>
                        <a:rPr lang="ru-RU" dirty="0" smtClean="0"/>
                        <a:t>0</a:t>
                      </a:r>
                      <a:endParaRPr lang="ru-RU" dirty="0"/>
                    </a:p>
                  </a:txBody>
                  <a:tcPr/>
                </a:tc>
                <a:tc>
                  <a:txBody>
                    <a:bodyPr/>
                    <a:lstStyle/>
                    <a:p>
                      <a:endParaRPr lang="ru-RU" dirty="0"/>
                    </a:p>
                  </a:txBody>
                  <a:tcPr/>
                </a:tc>
                <a:tc>
                  <a:txBody>
                    <a:bodyPr/>
                    <a:lstStyle/>
                    <a:p>
                      <a:r>
                        <a:rPr lang="ru-RU" dirty="0" smtClean="0"/>
                        <a:t>0</a:t>
                      </a:r>
                      <a:endParaRPr lang="ru-RU" dirty="0"/>
                    </a:p>
                  </a:txBody>
                  <a:tcPr/>
                </a:tc>
                <a:tc>
                  <a:txBody>
                    <a:bodyPr/>
                    <a:lstStyle/>
                    <a:p>
                      <a:endParaRPr lang="ru-RU" dirty="0"/>
                    </a:p>
                  </a:txBody>
                  <a:tcPr/>
                </a:tc>
              </a:tr>
              <a:tr h="370840">
                <a:tc>
                  <a:txBody>
                    <a:bodyPr/>
                    <a:lstStyle/>
                    <a:p>
                      <a:r>
                        <a:rPr lang="ru-RU" dirty="0" smtClean="0"/>
                        <a:t>3</a:t>
                      </a:r>
                      <a:endParaRPr lang="ru-RU" dirty="0"/>
                    </a:p>
                  </a:txBody>
                  <a:tcPr/>
                </a:tc>
                <a:tc>
                  <a:txBody>
                    <a:bodyPr/>
                    <a:lstStyle/>
                    <a:p>
                      <a:r>
                        <a:rPr lang="ru-RU" dirty="0" smtClean="0"/>
                        <a:t>Длительность СД  2 тип менее 5 лет</a:t>
                      </a:r>
                    </a:p>
                  </a:txBody>
                  <a:tcPr/>
                </a:tc>
                <a:tc>
                  <a:txBody>
                    <a:bodyPr/>
                    <a:lstStyle/>
                    <a:p>
                      <a:r>
                        <a:rPr lang="ru-RU" dirty="0" smtClean="0"/>
                        <a:t>От 3%</a:t>
                      </a:r>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r>
              <a:tr h="670592">
                <a:tc>
                  <a:txBody>
                    <a:bodyPr/>
                    <a:lstStyle/>
                    <a:p>
                      <a:r>
                        <a:rPr lang="ru-RU" dirty="0" smtClean="0"/>
                        <a:t>4</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Длительность СД 20 лет и более</a:t>
                      </a:r>
                    </a:p>
                    <a:p>
                      <a:r>
                        <a:rPr lang="ru-RU" dirty="0" smtClean="0"/>
                        <a:t>.</a:t>
                      </a:r>
                      <a:endParaRPr lang="ru-RU" dirty="0"/>
                    </a:p>
                  </a:txBody>
                  <a:tcPr/>
                </a:tc>
                <a:tc>
                  <a:txBody>
                    <a:bodyPr/>
                    <a:lstStyle/>
                    <a:p>
                      <a:r>
                        <a:rPr lang="ru-RU" dirty="0" smtClean="0"/>
                        <a:t>28%</a:t>
                      </a:r>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r>
              <a:tr h="465492">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r>
              <a:tr h="370840">
                <a:tc>
                  <a:txBody>
                    <a:bodyPr/>
                    <a:lstStyle/>
                    <a:p>
                      <a:endParaRPr lang="ru-RU"/>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6"/>
          <p:cNvSpPr>
            <a:spLocks noGrp="1" noChangeArrowheads="1"/>
          </p:cNvSpPr>
          <p:nvPr>
            <p:ph type="title"/>
          </p:nvPr>
        </p:nvSpPr>
        <p:spPr/>
        <p:txBody>
          <a:bodyPr/>
          <a:lstStyle/>
          <a:p>
            <a:pPr algn="l" eaLnBrk="1" hangingPunct="1"/>
            <a:r>
              <a:rPr lang="ru-RU" sz="2800" b="1" dirty="0" smtClean="0"/>
              <a:t>Классификация ДР</a:t>
            </a:r>
            <a:endParaRPr lang="en-US" sz="2800" b="1" dirty="0" smtClean="0"/>
          </a:p>
        </p:txBody>
      </p:sp>
      <p:sp>
        <p:nvSpPr>
          <p:cNvPr id="26626" name="Rectangle 6"/>
          <p:cNvSpPr>
            <a:spLocks noGrp="1" noChangeArrowheads="1"/>
          </p:cNvSpPr>
          <p:nvPr>
            <p:ph type="sldNum" sz="quarter" idx="12"/>
          </p:nvPr>
        </p:nvSpPr>
        <p:spPr bwMode="auto">
          <a:xfrm>
            <a:off x="8382000" y="6416675"/>
            <a:ext cx="762000" cy="365125"/>
          </a:xfrm>
          <a:prstGeom prst="rect">
            <a:avLst/>
          </a:prstGeom>
          <a:noFill/>
          <a:ln>
            <a:miter lim="800000"/>
            <a:headEnd/>
            <a:tailEnd/>
          </a:ln>
        </p:spPr>
        <p:txBody>
          <a:bodyPr/>
          <a:lstStyle/>
          <a:p>
            <a:pPr fontAlgn="base">
              <a:spcBef>
                <a:spcPct val="0"/>
              </a:spcBef>
              <a:spcAft>
                <a:spcPct val="0"/>
              </a:spcAft>
            </a:pPr>
            <a:fld id="{47EEC4B3-D8A3-4201-AA90-095446356E1A}" type="slidenum">
              <a:rPr lang="en-US" smtClean="0">
                <a:solidFill>
                  <a:srgbClr val="FFFFFF"/>
                </a:solidFill>
              </a:rPr>
              <a:pPr fontAlgn="base">
                <a:spcBef>
                  <a:spcPct val="0"/>
                </a:spcBef>
                <a:spcAft>
                  <a:spcPct val="0"/>
                </a:spcAft>
              </a:pPr>
              <a:t>15</a:t>
            </a:fld>
            <a:endParaRPr lang="en-US" smtClean="0">
              <a:solidFill>
                <a:srgbClr val="FFFFFF"/>
              </a:solidFill>
            </a:endParaRPr>
          </a:p>
        </p:txBody>
      </p:sp>
      <p:sp>
        <p:nvSpPr>
          <p:cNvPr id="26628" name="Rectangle 1027"/>
          <p:cNvSpPr>
            <a:spLocks noGrp="1" noChangeArrowheads="1"/>
          </p:cNvSpPr>
          <p:nvPr>
            <p:ph type="body" sz="half" idx="4294967295"/>
          </p:nvPr>
        </p:nvSpPr>
        <p:spPr>
          <a:xfrm>
            <a:off x="4441825" y="0"/>
            <a:ext cx="4702175" cy="3573463"/>
          </a:xfrm>
        </p:spPr>
        <p:txBody>
          <a:bodyPr>
            <a:noAutofit/>
          </a:bodyPr>
          <a:lstStyle/>
          <a:p>
            <a:pPr eaLnBrk="1" hangingPunct="1">
              <a:spcBef>
                <a:spcPct val="40000"/>
              </a:spcBef>
              <a:spcAft>
                <a:spcPct val="40000"/>
              </a:spcAft>
            </a:pPr>
            <a:r>
              <a:rPr lang="ru-RU" sz="2400" b="1" dirty="0" err="1" smtClean="0"/>
              <a:t>Микроаневризмы</a:t>
            </a:r>
            <a:endParaRPr lang="en-US" sz="2400" b="1" dirty="0" smtClean="0"/>
          </a:p>
          <a:p>
            <a:pPr eaLnBrk="1" hangingPunct="1">
              <a:spcBef>
                <a:spcPct val="40000"/>
              </a:spcBef>
              <a:spcAft>
                <a:spcPct val="40000"/>
              </a:spcAft>
            </a:pPr>
            <a:r>
              <a:rPr lang="ru-RU" sz="2400" b="1" dirty="0" err="1" smtClean="0"/>
              <a:t>Микроаневризмы</a:t>
            </a:r>
            <a:r>
              <a:rPr lang="en-US" sz="2400" b="1" dirty="0" smtClean="0"/>
              <a:t>, </a:t>
            </a:r>
            <a:r>
              <a:rPr lang="ru-RU" sz="2400" b="1" dirty="0" smtClean="0"/>
              <a:t>кровоизлияние</a:t>
            </a:r>
            <a:r>
              <a:rPr lang="en-US" sz="2400" b="1" dirty="0" smtClean="0"/>
              <a:t>, </a:t>
            </a:r>
            <a:br>
              <a:rPr lang="en-US" sz="2400" b="1" dirty="0" smtClean="0"/>
            </a:br>
            <a:r>
              <a:rPr lang="ru-RU" sz="2400" b="1" dirty="0" smtClean="0"/>
              <a:t>выраженный отек</a:t>
            </a:r>
            <a:endParaRPr lang="en-US" sz="2400" b="1" dirty="0" smtClean="0"/>
          </a:p>
          <a:p>
            <a:pPr eaLnBrk="1" hangingPunct="1">
              <a:spcBef>
                <a:spcPct val="40000"/>
              </a:spcBef>
              <a:spcAft>
                <a:spcPct val="40000"/>
              </a:spcAft>
            </a:pPr>
            <a:r>
              <a:rPr lang="ru-RU" sz="2400" b="1" dirty="0" smtClean="0"/>
              <a:t>Сосудистые аномалии</a:t>
            </a:r>
            <a:r>
              <a:rPr lang="en-US" sz="2400" b="1" dirty="0" smtClean="0"/>
              <a:t>, </a:t>
            </a:r>
            <a:r>
              <a:rPr lang="ru-RU" sz="2400" b="1" dirty="0" smtClean="0"/>
              <a:t> </a:t>
            </a:r>
            <a:r>
              <a:rPr lang="ru-RU" sz="2400" b="1" dirty="0" err="1" smtClean="0"/>
              <a:t>интраретинальные</a:t>
            </a:r>
            <a:r>
              <a:rPr lang="ru-RU" sz="2400" b="1" dirty="0" smtClean="0"/>
              <a:t> </a:t>
            </a:r>
            <a:r>
              <a:rPr lang="ru-RU" sz="2400" b="1" dirty="0" err="1" smtClean="0"/>
              <a:t>микроваскулярные</a:t>
            </a:r>
            <a:r>
              <a:rPr lang="ru-RU" sz="2400" b="1" dirty="0" smtClean="0"/>
              <a:t>  аномалии</a:t>
            </a:r>
            <a:r>
              <a:rPr lang="en-US" sz="2400" b="1" dirty="0" smtClean="0"/>
              <a:t> (</a:t>
            </a:r>
            <a:r>
              <a:rPr lang="ru-RU" sz="2400" b="1" dirty="0" smtClean="0"/>
              <a:t>ИРМА</a:t>
            </a:r>
            <a:r>
              <a:rPr lang="en-US" sz="2400" b="1" dirty="0" smtClean="0"/>
              <a:t>), </a:t>
            </a:r>
            <a:r>
              <a:rPr lang="ru-RU" sz="2400" b="1" dirty="0" smtClean="0"/>
              <a:t>кровоизлияния  и экссудация</a:t>
            </a:r>
            <a:r>
              <a:rPr lang="en-US" sz="2400" b="1" dirty="0" smtClean="0"/>
              <a:t> </a:t>
            </a:r>
          </a:p>
        </p:txBody>
      </p:sp>
      <p:sp>
        <p:nvSpPr>
          <p:cNvPr id="26629" name="Rectangle 1029"/>
          <p:cNvSpPr>
            <a:spLocks noChangeArrowheads="1"/>
          </p:cNvSpPr>
          <p:nvPr/>
        </p:nvSpPr>
        <p:spPr bwMode="auto">
          <a:xfrm>
            <a:off x="252413" y="1846263"/>
            <a:ext cx="3794125" cy="1728787"/>
          </a:xfrm>
          <a:prstGeom prst="rect">
            <a:avLst/>
          </a:prstGeom>
          <a:solidFill>
            <a:srgbClr val="00B0F0"/>
          </a:solidFill>
          <a:ln w="9525">
            <a:solidFill>
              <a:schemeClr val="tx1"/>
            </a:solidFill>
            <a:miter lim="800000"/>
            <a:headEnd/>
            <a:tailEnd/>
          </a:ln>
        </p:spPr>
        <p:txBody>
          <a:bodyPr wrap="none" anchor="ctr"/>
          <a:lstStyle/>
          <a:p>
            <a:pPr algn="ctr" fontAlgn="base">
              <a:spcBef>
                <a:spcPct val="0"/>
              </a:spcBef>
              <a:spcAft>
                <a:spcPct val="0"/>
              </a:spcAft>
            </a:pPr>
            <a:r>
              <a:rPr lang="ru-RU" sz="2400" b="1" dirty="0" smtClean="0">
                <a:solidFill>
                  <a:srgbClr val="000000"/>
                </a:solidFill>
              </a:rPr>
              <a:t>НПДР</a:t>
            </a:r>
            <a:endParaRPr lang="en-US" sz="2400" b="1" dirty="0" smtClean="0">
              <a:solidFill>
                <a:srgbClr val="000000"/>
              </a:solidFill>
            </a:endParaRPr>
          </a:p>
          <a:p>
            <a:pPr algn="ctr" fontAlgn="base">
              <a:spcBef>
                <a:spcPct val="0"/>
              </a:spcBef>
              <a:spcAft>
                <a:spcPct val="0"/>
              </a:spcAft>
            </a:pPr>
            <a:r>
              <a:rPr lang="en-US" b="1" dirty="0" smtClean="0">
                <a:solidFill>
                  <a:srgbClr val="000000"/>
                </a:solidFill>
              </a:rPr>
              <a:t>(</a:t>
            </a:r>
            <a:r>
              <a:rPr lang="ru-RU" b="1" dirty="0" err="1" smtClean="0">
                <a:solidFill>
                  <a:srgbClr val="000000"/>
                </a:solidFill>
              </a:rPr>
              <a:t>непролиферативная</a:t>
            </a:r>
            <a:r>
              <a:rPr lang="en-US" b="1" dirty="0" smtClean="0">
                <a:solidFill>
                  <a:srgbClr val="000000"/>
                </a:solidFill>
              </a:rPr>
              <a:t/>
            </a:r>
            <a:br>
              <a:rPr lang="en-US" b="1" dirty="0" smtClean="0">
                <a:solidFill>
                  <a:srgbClr val="000000"/>
                </a:solidFill>
              </a:rPr>
            </a:br>
            <a:r>
              <a:rPr lang="ru-RU" b="1" dirty="0" smtClean="0">
                <a:solidFill>
                  <a:srgbClr val="000000"/>
                </a:solidFill>
              </a:rPr>
              <a:t>диабетическая </a:t>
            </a:r>
            <a:r>
              <a:rPr lang="ru-RU" b="1" dirty="0" err="1" smtClean="0">
                <a:solidFill>
                  <a:srgbClr val="000000"/>
                </a:solidFill>
              </a:rPr>
              <a:t>ретинопатия</a:t>
            </a:r>
            <a:r>
              <a:rPr lang="en-US" b="1" dirty="0" smtClean="0">
                <a:solidFill>
                  <a:srgbClr val="000000"/>
                </a:solidFill>
              </a:rPr>
              <a:t>)</a:t>
            </a:r>
          </a:p>
        </p:txBody>
      </p:sp>
      <p:sp>
        <p:nvSpPr>
          <p:cNvPr id="26630" name="Rectangle 1030"/>
          <p:cNvSpPr>
            <a:spLocks noChangeArrowheads="1"/>
          </p:cNvSpPr>
          <p:nvPr/>
        </p:nvSpPr>
        <p:spPr bwMode="auto">
          <a:xfrm>
            <a:off x="2195736" y="4293096"/>
            <a:ext cx="1944216" cy="1223962"/>
          </a:xfrm>
          <a:prstGeom prst="rect">
            <a:avLst/>
          </a:prstGeom>
          <a:solidFill>
            <a:srgbClr val="00B0F0"/>
          </a:solidFill>
          <a:ln w="9525">
            <a:solidFill>
              <a:schemeClr val="tx1"/>
            </a:solidFill>
            <a:miter lim="800000"/>
            <a:headEnd/>
            <a:tailEnd/>
          </a:ln>
        </p:spPr>
        <p:txBody>
          <a:bodyPr wrap="none" anchor="ctr"/>
          <a:lstStyle/>
          <a:p>
            <a:pPr algn="ctr" fontAlgn="base">
              <a:spcBef>
                <a:spcPct val="0"/>
              </a:spcBef>
              <a:spcAft>
                <a:spcPct val="0"/>
              </a:spcAft>
            </a:pPr>
            <a:r>
              <a:rPr lang="ru-RU" sz="2400" b="1" dirty="0" smtClean="0">
                <a:solidFill>
                  <a:srgbClr val="000000"/>
                </a:solidFill>
              </a:rPr>
              <a:t>ПДР</a:t>
            </a:r>
            <a:endParaRPr lang="en-US" sz="2400" b="1" dirty="0" smtClean="0">
              <a:solidFill>
                <a:srgbClr val="000000"/>
              </a:solidFill>
            </a:endParaRPr>
          </a:p>
          <a:p>
            <a:pPr algn="ctr" fontAlgn="base">
              <a:spcBef>
                <a:spcPct val="0"/>
              </a:spcBef>
              <a:spcAft>
                <a:spcPct val="0"/>
              </a:spcAft>
            </a:pPr>
            <a:r>
              <a:rPr lang="en-US" sz="1400" b="1" dirty="0" smtClean="0">
                <a:solidFill>
                  <a:srgbClr val="000000"/>
                </a:solidFill>
              </a:rPr>
              <a:t>(</a:t>
            </a:r>
            <a:r>
              <a:rPr lang="ru-RU" sz="1400" b="1" dirty="0" smtClean="0">
                <a:solidFill>
                  <a:srgbClr val="000000"/>
                </a:solidFill>
              </a:rPr>
              <a:t>пролиферативная) </a:t>
            </a:r>
            <a:endParaRPr lang="en-US" sz="1400" b="1" dirty="0" smtClean="0">
              <a:solidFill>
                <a:srgbClr val="000000"/>
              </a:solidFill>
            </a:endParaRPr>
          </a:p>
          <a:p>
            <a:pPr algn="ctr" fontAlgn="base">
              <a:spcBef>
                <a:spcPct val="0"/>
              </a:spcBef>
              <a:spcAft>
                <a:spcPct val="0"/>
              </a:spcAft>
            </a:pPr>
            <a:r>
              <a:rPr lang="en-US" sz="1400" b="1" dirty="0" smtClean="0">
                <a:solidFill>
                  <a:srgbClr val="000000"/>
                </a:solidFill>
              </a:rPr>
              <a:t> </a:t>
            </a:r>
          </a:p>
        </p:txBody>
      </p:sp>
      <p:sp>
        <p:nvSpPr>
          <p:cNvPr id="26631" name="Rectangle 1031"/>
          <p:cNvSpPr>
            <a:spLocks noChangeArrowheads="1"/>
          </p:cNvSpPr>
          <p:nvPr/>
        </p:nvSpPr>
        <p:spPr bwMode="auto">
          <a:xfrm>
            <a:off x="35496" y="4325938"/>
            <a:ext cx="1944216" cy="849312"/>
          </a:xfrm>
          <a:prstGeom prst="rect">
            <a:avLst/>
          </a:prstGeom>
          <a:solidFill>
            <a:srgbClr val="6699FF"/>
          </a:solidFill>
          <a:ln w="9525">
            <a:solidFill>
              <a:schemeClr val="tx1"/>
            </a:solidFill>
            <a:miter lim="800000"/>
            <a:headEnd/>
            <a:tailEnd/>
          </a:ln>
        </p:spPr>
        <p:txBody>
          <a:bodyPr wrap="none" anchor="ctr"/>
          <a:lstStyle/>
          <a:p>
            <a:pPr algn="ctr" fontAlgn="base">
              <a:spcBef>
                <a:spcPct val="0"/>
              </a:spcBef>
              <a:spcAft>
                <a:spcPct val="0"/>
              </a:spcAft>
            </a:pPr>
            <a:r>
              <a:rPr lang="ru-RU" sz="2400" b="1" dirty="0" err="1" smtClean="0">
                <a:solidFill>
                  <a:srgbClr val="000000"/>
                </a:solidFill>
              </a:rPr>
              <a:t>ПреПДР</a:t>
            </a:r>
            <a:endParaRPr lang="en-US" sz="2400" b="1" dirty="0" smtClean="0">
              <a:solidFill>
                <a:srgbClr val="000000"/>
              </a:solidFill>
            </a:endParaRPr>
          </a:p>
          <a:p>
            <a:pPr algn="ctr" fontAlgn="base">
              <a:spcBef>
                <a:spcPct val="0"/>
              </a:spcBef>
              <a:spcAft>
                <a:spcPct val="0"/>
              </a:spcAft>
            </a:pPr>
            <a:r>
              <a:rPr lang="en-US" sz="1400" b="1" dirty="0" smtClean="0">
                <a:solidFill>
                  <a:srgbClr val="000000"/>
                </a:solidFill>
              </a:rPr>
              <a:t>(</a:t>
            </a:r>
            <a:r>
              <a:rPr lang="ru-RU" sz="1400" b="1" dirty="0" err="1" smtClean="0">
                <a:solidFill>
                  <a:srgbClr val="000000"/>
                </a:solidFill>
              </a:rPr>
              <a:t>препролиферативная</a:t>
            </a:r>
            <a:r>
              <a:rPr lang="ru-RU" sz="1400" b="1" dirty="0" smtClean="0">
                <a:solidFill>
                  <a:srgbClr val="000000"/>
                </a:solidFill>
              </a:rPr>
              <a:t> </a:t>
            </a:r>
            <a:endParaRPr lang="en-US" sz="1400" b="1" dirty="0" smtClean="0">
              <a:solidFill>
                <a:srgbClr val="000000"/>
              </a:solidFill>
            </a:endParaRPr>
          </a:p>
          <a:p>
            <a:pPr algn="ctr" fontAlgn="base">
              <a:spcBef>
                <a:spcPct val="0"/>
              </a:spcBef>
              <a:spcAft>
                <a:spcPct val="0"/>
              </a:spcAft>
            </a:pPr>
            <a:r>
              <a:rPr lang="en-US" sz="1400" b="1" dirty="0" smtClean="0">
                <a:solidFill>
                  <a:srgbClr val="000000"/>
                </a:solidFill>
              </a:rPr>
              <a:t> )</a:t>
            </a:r>
          </a:p>
        </p:txBody>
      </p:sp>
      <p:sp>
        <p:nvSpPr>
          <p:cNvPr id="26632" name="Rectangle 1035"/>
          <p:cNvSpPr>
            <a:spLocks noChangeArrowheads="1"/>
          </p:cNvSpPr>
          <p:nvPr/>
        </p:nvSpPr>
        <p:spPr bwMode="auto">
          <a:xfrm>
            <a:off x="4643438" y="4652962"/>
            <a:ext cx="4370387" cy="2205037"/>
          </a:xfrm>
          <a:prstGeom prst="rect">
            <a:avLst/>
          </a:prstGeom>
          <a:noFill/>
          <a:ln w="9525">
            <a:noFill/>
            <a:miter lim="800000"/>
            <a:headEnd/>
            <a:tailEnd/>
          </a:ln>
        </p:spPr>
        <p:txBody>
          <a:bodyPr/>
          <a:lstStyle/>
          <a:p>
            <a:pPr marL="342900" indent="-342900" fontAlgn="base">
              <a:spcBef>
                <a:spcPct val="40000"/>
              </a:spcBef>
              <a:spcAft>
                <a:spcPct val="40000"/>
              </a:spcAft>
              <a:buClr>
                <a:srgbClr val="6699FF"/>
              </a:buClr>
              <a:buFont typeface="Arial" charset="0"/>
              <a:buChar char="•"/>
            </a:pPr>
            <a:r>
              <a:rPr lang="ru-RU" sz="2000" b="1" dirty="0" smtClean="0"/>
              <a:t> ДМО</a:t>
            </a:r>
            <a:r>
              <a:rPr lang="en-US" sz="2000" b="1" dirty="0" smtClean="0"/>
              <a:t>, </a:t>
            </a:r>
            <a:r>
              <a:rPr lang="ru-RU" sz="2000" b="1" dirty="0" smtClean="0"/>
              <a:t>утолщение сетчатки</a:t>
            </a:r>
            <a:endParaRPr lang="en-US" sz="2000" b="1" dirty="0" smtClean="0"/>
          </a:p>
          <a:p>
            <a:pPr marL="342900" indent="-342900" fontAlgn="base">
              <a:spcBef>
                <a:spcPct val="40000"/>
              </a:spcBef>
              <a:spcAft>
                <a:spcPct val="40000"/>
              </a:spcAft>
              <a:buClr>
                <a:srgbClr val="6699FF"/>
              </a:buClr>
              <a:buFont typeface="Arial" charset="0"/>
              <a:buChar char="•"/>
            </a:pPr>
            <a:r>
              <a:rPr lang="ru-RU" sz="2000" b="1" dirty="0" err="1" smtClean="0"/>
              <a:t>Неоваскуляризация</a:t>
            </a:r>
            <a:r>
              <a:rPr lang="en-US" sz="2000" b="1" dirty="0" smtClean="0"/>
              <a:t>, </a:t>
            </a:r>
            <a:r>
              <a:rPr lang="ru-RU" sz="2000" b="1" dirty="0" err="1" smtClean="0"/>
              <a:t>витреальные</a:t>
            </a:r>
            <a:r>
              <a:rPr lang="ru-RU" sz="2000" b="1" dirty="0" smtClean="0"/>
              <a:t> </a:t>
            </a:r>
            <a:r>
              <a:rPr lang="ru-RU" sz="2000" b="1" dirty="0" err="1" smtClean="0"/>
              <a:t>кровоилияния</a:t>
            </a:r>
            <a:r>
              <a:rPr lang="ru-RU" sz="2000" b="1" dirty="0" smtClean="0"/>
              <a:t> и </a:t>
            </a:r>
            <a:r>
              <a:rPr lang="ru-RU" sz="2000" b="1" dirty="0" err="1" smtClean="0"/>
              <a:t>тракционная</a:t>
            </a:r>
            <a:r>
              <a:rPr lang="ru-RU" sz="2000" b="1" dirty="0" smtClean="0"/>
              <a:t> отслойка сетчатки</a:t>
            </a:r>
            <a:endParaRPr lang="en-US" sz="2000" b="1" dirty="0" smtClean="0"/>
          </a:p>
        </p:txBody>
      </p:sp>
      <p:sp>
        <p:nvSpPr>
          <p:cNvPr id="26633" name="AutoShape 1036"/>
          <p:cNvSpPr>
            <a:spLocks noChangeArrowheads="1"/>
          </p:cNvSpPr>
          <p:nvPr/>
        </p:nvSpPr>
        <p:spPr bwMode="auto">
          <a:xfrm>
            <a:off x="4248150" y="1916113"/>
            <a:ext cx="328613" cy="3673475"/>
          </a:xfrm>
          <a:prstGeom prst="downArrow">
            <a:avLst>
              <a:gd name="adj1" fmla="val 50000"/>
              <a:gd name="adj2" fmla="val 279468"/>
            </a:avLst>
          </a:prstGeom>
          <a:solidFill>
            <a:srgbClr val="FFFF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FFFFFF"/>
              </a:solidFill>
              <a:latin typeface="Calibri" pitchFamily="34" charset="0"/>
            </a:endParaRPr>
          </a:p>
        </p:txBody>
      </p:sp>
      <p:sp>
        <p:nvSpPr>
          <p:cNvPr id="26634" name="Text Box 1037"/>
          <p:cNvSpPr txBox="1">
            <a:spLocks noChangeArrowheads="1"/>
          </p:cNvSpPr>
          <p:nvPr/>
        </p:nvSpPr>
        <p:spPr bwMode="auto">
          <a:xfrm>
            <a:off x="3203575" y="1196975"/>
            <a:ext cx="2160588" cy="646113"/>
          </a:xfrm>
          <a:prstGeom prst="rect">
            <a:avLst/>
          </a:prstGeom>
          <a:noFill/>
          <a:ln w="9525">
            <a:noFill/>
            <a:miter lim="800000"/>
            <a:headEnd/>
            <a:tailEnd/>
          </a:ln>
        </p:spPr>
        <p:txBody>
          <a:bodyPr>
            <a:spAutoFit/>
          </a:bodyPr>
          <a:lstStyle/>
          <a:p>
            <a:pPr algn="ctr" fontAlgn="base">
              <a:spcBef>
                <a:spcPct val="0"/>
              </a:spcBef>
              <a:spcAft>
                <a:spcPct val="0"/>
              </a:spcAft>
            </a:pPr>
            <a:r>
              <a:rPr lang="ru-RU" b="1" smtClean="0">
                <a:solidFill>
                  <a:srgbClr val="FFFFFF"/>
                </a:solidFill>
                <a:latin typeface="Calibri" pitchFamily="34" charset="0"/>
              </a:rPr>
              <a:t>Средней степени тяжести</a:t>
            </a:r>
            <a:endParaRPr lang="en-US" b="1" smtClean="0">
              <a:solidFill>
                <a:srgbClr val="FFFFFF"/>
              </a:solidFill>
              <a:latin typeface="Calibri" pitchFamily="34" charset="0"/>
            </a:endParaRPr>
          </a:p>
        </p:txBody>
      </p:sp>
      <p:sp>
        <p:nvSpPr>
          <p:cNvPr id="26635" name="Text Box 1038"/>
          <p:cNvSpPr txBox="1">
            <a:spLocks noChangeArrowheads="1"/>
          </p:cNvSpPr>
          <p:nvPr/>
        </p:nvSpPr>
        <p:spPr bwMode="auto">
          <a:xfrm>
            <a:off x="3870325" y="5589588"/>
            <a:ext cx="1082675" cy="369887"/>
          </a:xfrm>
          <a:prstGeom prst="rect">
            <a:avLst/>
          </a:prstGeom>
          <a:noFill/>
          <a:ln w="9525">
            <a:noFill/>
            <a:miter lim="800000"/>
            <a:headEnd/>
            <a:tailEnd/>
          </a:ln>
        </p:spPr>
        <p:txBody>
          <a:bodyPr wrap="none">
            <a:spAutoFit/>
          </a:bodyPr>
          <a:lstStyle/>
          <a:p>
            <a:pPr algn="ctr" fontAlgn="base">
              <a:spcBef>
                <a:spcPct val="0"/>
              </a:spcBef>
              <a:spcAft>
                <a:spcPct val="0"/>
              </a:spcAft>
            </a:pPr>
            <a:r>
              <a:rPr lang="ru-RU" b="1" smtClean="0">
                <a:solidFill>
                  <a:srgbClr val="FFFFFF"/>
                </a:solidFill>
                <a:latin typeface="Calibri" pitchFamily="34" charset="0"/>
              </a:rPr>
              <a:t>Тяжелая</a:t>
            </a:r>
            <a:r>
              <a:rPr lang="ru-RU" b="1" smtClean="0">
                <a:solidFill>
                  <a:srgbClr val="000000"/>
                </a:solidFill>
                <a:latin typeface="Calibri" pitchFamily="34" charset="0"/>
              </a:rPr>
              <a:t> </a:t>
            </a:r>
            <a:endParaRPr lang="en-US" b="1" smtClean="0">
              <a:solidFill>
                <a:srgbClr val="000000"/>
              </a:solidFill>
              <a:latin typeface="Calibri" pitchFamily="34" charset="0"/>
            </a:endParaRPr>
          </a:p>
        </p:txBody>
      </p:sp>
      <p:sp>
        <p:nvSpPr>
          <p:cNvPr id="26636" name="AutoShape 1043"/>
          <p:cNvSpPr>
            <a:spLocks noChangeArrowheads="1"/>
          </p:cNvSpPr>
          <p:nvPr/>
        </p:nvSpPr>
        <p:spPr bwMode="auto">
          <a:xfrm>
            <a:off x="755576" y="3787775"/>
            <a:ext cx="328612" cy="377825"/>
          </a:xfrm>
          <a:prstGeom prst="downArrow">
            <a:avLst>
              <a:gd name="adj1" fmla="val 50000"/>
              <a:gd name="adj2" fmla="val 28744"/>
            </a:avLst>
          </a:prstGeom>
          <a:solidFill>
            <a:srgbClr val="FFFF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FFFFFF"/>
              </a:solidFill>
              <a:latin typeface="Calibri" pitchFamily="34" charset="0"/>
            </a:endParaRPr>
          </a:p>
        </p:txBody>
      </p:sp>
      <p:sp>
        <p:nvSpPr>
          <p:cNvPr id="26637" name="AutoShape 1043"/>
          <p:cNvSpPr>
            <a:spLocks noChangeArrowheads="1"/>
          </p:cNvSpPr>
          <p:nvPr/>
        </p:nvSpPr>
        <p:spPr bwMode="auto">
          <a:xfrm>
            <a:off x="6611938" y="4105275"/>
            <a:ext cx="328612" cy="576263"/>
          </a:xfrm>
          <a:prstGeom prst="downArrow">
            <a:avLst>
              <a:gd name="adj1" fmla="val 50000"/>
              <a:gd name="adj2" fmla="val 43841"/>
            </a:avLst>
          </a:prstGeom>
          <a:solidFill>
            <a:srgbClr val="FFFF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FFFFFF"/>
              </a:solidFill>
              <a:latin typeface="Calibri" pitchFamily="34" charset="0"/>
            </a:endParaRPr>
          </a:p>
        </p:txBody>
      </p:sp>
      <p:sp>
        <p:nvSpPr>
          <p:cNvPr id="26638" name="AutoShape 1043"/>
          <p:cNvSpPr>
            <a:spLocks noChangeArrowheads="1"/>
          </p:cNvSpPr>
          <p:nvPr/>
        </p:nvSpPr>
        <p:spPr bwMode="auto">
          <a:xfrm>
            <a:off x="2968625" y="3787775"/>
            <a:ext cx="328613" cy="377825"/>
          </a:xfrm>
          <a:prstGeom prst="downArrow">
            <a:avLst>
              <a:gd name="adj1" fmla="val 50000"/>
              <a:gd name="adj2" fmla="val 28744"/>
            </a:avLst>
          </a:prstGeom>
          <a:solidFill>
            <a:srgbClr val="FFFF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FFFFFF"/>
              </a:solidFill>
              <a:latin typeface="Calibri"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2" descr="2006-4225s1_08_VisionCare%20Presentation%20to%20Panel%20July%2014%202006_img_6.jpg"/>
          <p:cNvPicPr>
            <a:picLocks noChangeAspect="1"/>
          </p:cNvPicPr>
          <p:nvPr/>
        </p:nvPicPr>
        <p:blipFill>
          <a:blip r:embed="rId2" cstate="print"/>
          <a:srcRect/>
          <a:stretch>
            <a:fillRect/>
          </a:stretch>
        </p:blipFill>
        <p:spPr bwMode="auto">
          <a:xfrm>
            <a:off x="0" y="2838450"/>
            <a:ext cx="2847975" cy="3856038"/>
          </a:xfrm>
          <a:prstGeom prst="rect">
            <a:avLst/>
          </a:prstGeom>
          <a:noFill/>
          <a:ln w="9525">
            <a:noFill/>
            <a:miter lim="800000"/>
            <a:headEnd/>
            <a:tailEnd/>
          </a:ln>
        </p:spPr>
      </p:pic>
      <p:pic>
        <p:nvPicPr>
          <p:cNvPr id="11268" name="Picture 4" descr="Картинка 5 из 10"/>
          <p:cNvPicPr>
            <a:picLocks noChangeAspect="1" noChangeArrowheads="1"/>
          </p:cNvPicPr>
          <p:nvPr/>
        </p:nvPicPr>
        <p:blipFill>
          <a:blip r:embed="rId3" cstate="print"/>
          <a:srcRect/>
          <a:stretch>
            <a:fillRect/>
          </a:stretch>
        </p:blipFill>
        <p:spPr bwMode="auto">
          <a:xfrm>
            <a:off x="2806700" y="4319588"/>
            <a:ext cx="2381250" cy="2333625"/>
          </a:xfrm>
          <a:prstGeom prst="rect">
            <a:avLst/>
          </a:prstGeom>
          <a:noFill/>
          <a:ln w="9525">
            <a:noFill/>
            <a:miter lim="800000"/>
            <a:headEnd/>
            <a:tailEnd/>
          </a:ln>
        </p:spPr>
      </p:pic>
      <p:pic>
        <p:nvPicPr>
          <p:cNvPr id="11269" name="Picture 6" descr="Картинка 6 из 827"/>
          <p:cNvPicPr>
            <a:picLocks noChangeAspect="1" noChangeArrowheads="1"/>
          </p:cNvPicPr>
          <p:nvPr/>
        </p:nvPicPr>
        <p:blipFill>
          <a:blip r:embed="rId4" cstate="print"/>
          <a:srcRect/>
          <a:stretch>
            <a:fillRect/>
          </a:stretch>
        </p:blipFill>
        <p:spPr bwMode="auto">
          <a:xfrm>
            <a:off x="5119688" y="2865438"/>
            <a:ext cx="3867150" cy="3800475"/>
          </a:xfrm>
          <a:prstGeom prst="rect">
            <a:avLst/>
          </a:prstGeom>
          <a:noFill/>
          <a:ln w="9525">
            <a:noFill/>
            <a:miter lim="800000"/>
            <a:headEnd/>
            <a:tailEnd/>
          </a:ln>
        </p:spPr>
      </p:pic>
      <p:pic>
        <p:nvPicPr>
          <p:cNvPr id="11270" name="Picture 2" descr="Картинка 1 из 9"/>
          <p:cNvPicPr>
            <a:picLocks noChangeAspect="1" noChangeArrowheads="1"/>
          </p:cNvPicPr>
          <p:nvPr/>
        </p:nvPicPr>
        <p:blipFill>
          <a:blip r:embed="rId5" cstate="print"/>
          <a:srcRect/>
          <a:stretch>
            <a:fillRect/>
          </a:stretch>
        </p:blipFill>
        <p:spPr bwMode="auto">
          <a:xfrm>
            <a:off x="2336800" y="1685925"/>
            <a:ext cx="3810000" cy="2857500"/>
          </a:xfrm>
          <a:prstGeom prst="rect">
            <a:avLst/>
          </a:prstGeom>
          <a:noFill/>
          <a:ln w="9525">
            <a:noFill/>
            <a:miter lim="800000"/>
            <a:headEnd/>
            <a:tailEnd/>
          </a:ln>
        </p:spPr>
      </p:pic>
      <p:sp>
        <p:nvSpPr>
          <p:cNvPr id="7" name="Title 6"/>
          <p:cNvSpPr>
            <a:spLocks noGrp="1"/>
          </p:cNvSpPr>
          <p:nvPr>
            <p:ph type="title"/>
          </p:nvPr>
        </p:nvSpPr>
        <p:spPr>
          <a:xfrm>
            <a:off x="602208" y="142875"/>
            <a:ext cx="5842000" cy="1057275"/>
          </a:xfrm>
        </p:spPr>
        <p:txBody>
          <a:bodyPr>
            <a:normAutofit fontScale="90000"/>
          </a:bodyPr>
          <a:lstStyle/>
          <a:p>
            <a:r>
              <a:rPr lang="ru-RU" sz="3600" b="1" dirty="0" smtClean="0"/>
              <a:t>Ранняя диагностика – важнейший фактор</a:t>
            </a:r>
            <a:endParaRPr lang="en-US" sz="36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6"/>
          <p:cNvPicPr>
            <a:picLocks noChangeAspect="1" noChangeArrowheads="1"/>
          </p:cNvPicPr>
          <p:nvPr/>
        </p:nvPicPr>
        <p:blipFill>
          <a:blip r:embed="rId2" cstate="print">
            <a:lum bright="6000"/>
          </a:blip>
          <a:srcRect/>
          <a:stretch>
            <a:fillRect/>
          </a:stretch>
        </p:blipFill>
        <p:spPr bwMode="auto">
          <a:xfrm>
            <a:off x="7472363" y="2376488"/>
            <a:ext cx="1395412" cy="1647825"/>
          </a:xfrm>
          <a:prstGeom prst="rect">
            <a:avLst/>
          </a:prstGeom>
          <a:noFill/>
          <a:ln w="9525">
            <a:noFill/>
            <a:miter lim="800000"/>
            <a:headEnd/>
            <a:tailEnd/>
          </a:ln>
        </p:spPr>
      </p:pic>
      <p:sp>
        <p:nvSpPr>
          <p:cNvPr id="114695" name="Rectangle 7"/>
          <p:cNvSpPr>
            <a:spLocks noChangeArrowheads="1"/>
          </p:cNvSpPr>
          <p:nvPr/>
        </p:nvSpPr>
        <p:spPr bwMode="auto">
          <a:xfrm>
            <a:off x="5940152" y="4005064"/>
            <a:ext cx="3024336" cy="369332"/>
          </a:xfrm>
          <a:prstGeom prst="rect">
            <a:avLst/>
          </a:prstGeom>
          <a:noFill/>
          <a:ln w="9525">
            <a:noFill/>
            <a:miter lim="800000"/>
            <a:headEnd/>
            <a:tailEnd/>
          </a:ln>
        </p:spPr>
        <p:txBody>
          <a:bodyPr wrap="square">
            <a:spAutoFit/>
          </a:bodyPr>
          <a:lstStyle/>
          <a:p>
            <a:pPr algn="ctr"/>
            <a:r>
              <a:rPr lang="uk-UA" b="0" dirty="0">
                <a:latin typeface="Verdana" pitchFamily="34" charset="0"/>
              </a:rPr>
              <a:t> </a:t>
            </a:r>
            <a:r>
              <a:rPr lang="uk-UA" b="1" dirty="0" err="1"/>
              <a:t>Биомикроскопия</a:t>
            </a:r>
            <a:r>
              <a:rPr lang="uk-UA" b="1" dirty="0"/>
              <a:t> </a:t>
            </a:r>
            <a:r>
              <a:rPr lang="uk-UA" b="1" dirty="0" smtClean="0"/>
              <a:t> </a:t>
            </a:r>
            <a:endParaRPr lang="en-GB" b="1" dirty="0"/>
          </a:p>
        </p:txBody>
      </p:sp>
      <p:sp>
        <p:nvSpPr>
          <p:cNvPr id="114696" name="Rectangle 8"/>
          <p:cNvSpPr>
            <a:spLocks noChangeArrowheads="1"/>
          </p:cNvSpPr>
          <p:nvPr/>
        </p:nvSpPr>
        <p:spPr bwMode="auto">
          <a:xfrm>
            <a:off x="0" y="6286500"/>
            <a:ext cx="3491880" cy="400110"/>
          </a:xfrm>
          <a:prstGeom prst="rect">
            <a:avLst/>
          </a:prstGeom>
          <a:noFill/>
          <a:ln w="9525">
            <a:noFill/>
            <a:miter lim="800000"/>
            <a:headEnd/>
            <a:tailEnd/>
          </a:ln>
        </p:spPr>
        <p:txBody>
          <a:bodyPr wrap="square">
            <a:spAutoFit/>
          </a:bodyPr>
          <a:lstStyle/>
          <a:p>
            <a:r>
              <a:rPr lang="uk-UA" sz="2000" b="1" dirty="0" err="1"/>
              <a:t>Ангиография</a:t>
            </a:r>
            <a:r>
              <a:rPr lang="uk-UA" sz="2000" b="1" dirty="0"/>
              <a:t> </a:t>
            </a:r>
            <a:r>
              <a:rPr lang="uk-UA" sz="2000" b="1" dirty="0" err="1"/>
              <a:t>глазного</a:t>
            </a:r>
            <a:r>
              <a:rPr lang="uk-UA" sz="2000" b="1" dirty="0"/>
              <a:t>  дна</a:t>
            </a:r>
            <a:endParaRPr lang="en-US" sz="2000" b="1" dirty="0"/>
          </a:p>
        </p:txBody>
      </p:sp>
      <p:pic>
        <p:nvPicPr>
          <p:cNvPr id="12294" name="Picture 9"/>
          <p:cNvPicPr>
            <a:picLocks noChangeAspect="1" noChangeArrowheads="1"/>
          </p:cNvPicPr>
          <p:nvPr/>
        </p:nvPicPr>
        <p:blipFill>
          <a:blip r:embed="rId3" cstate="print">
            <a:lum bright="-6000" contrast="12000"/>
          </a:blip>
          <a:srcRect/>
          <a:stretch>
            <a:fillRect/>
          </a:stretch>
        </p:blipFill>
        <p:spPr bwMode="auto">
          <a:xfrm>
            <a:off x="3236913" y="2357438"/>
            <a:ext cx="1365250" cy="1671637"/>
          </a:xfrm>
          <a:prstGeom prst="rect">
            <a:avLst/>
          </a:prstGeom>
          <a:noFill/>
          <a:ln w="9525">
            <a:noFill/>
            <a:miter lim="800000"/>
            <a:headEnd/>
            <a:tailEnd/>
          </a:ln>
        </p:spPr>
      </p:pic>
      <p:sp>
        <p:nvSpPr>
          <p:cNvPr id="114698" name="Rectangle 10"/>
          <p:cNvSpPr>
            <a:spLocks noChangeArrowheads="1"/>
          </p:cNvSpPr>
          <p:nvPr/>
        </p:nvSpPr>
        <p:spPr bwMode="auto">
          <a:xfrm>
            <a:off x="2847975" y="4014788"/>
            <a:ext cx="2998834" cy="400110"/>
          </a:xfrm>
          <a:prstGeom prst="rect">
            <a:avLst/>
          </a:prstGeom>
          <a:noFill/>
          <a:ln w="9525">
            <a:noFill/>
            <a:miter lim="800000"/>
            <a:headEnd/>
            <a:tailEnd/>
          </a:ln>
        </p:spPr>
        <p:txBody>
          <a:bodyPr wrap="none">
            <a:spAutoFit/>
          </a:bodyPr>
          <a:lstStyle/>
          <a:p>
            <a:pPr>
              <a:buFont typeface="Wingdings" pitchFamily="2" charset="2"/>
              <a:buNone/>
            </a:pPr>
            <a:r>
              <a:rPr lang="uk-UA" sz="2000" b="1" dirty="0" err="1"/>
              <a:t>Прямая</a:t>
            </a:r>
            <a:r>
              <a:rPr lang="uk-UA" sz="2000" b="1" dirty="0"/>
              <a:t> </a:t>
            </a:r>
            <a:r>
              <a:rPr lang="uk-UA" sz="2000" b="1" dirty="0" err="1"/>
              <a:t>офтальмоскопия</a:t>
            </a:r>
            <a:endParaRPr lang="uk-UA" sz="2000" b="1" dirty="0"/>
          </a:p>
        </p:txBody>
      </p:sp>
      <p:pic>
        <p:nvPicPr>
          <p:cNvPr id="12296" name="Picture 11"/>
          <p:cNvPicPr>
            <a:picLocks noChangeAspect="1" noChangeArrowheads="1"/>
          </p:cNvPicPr>
          <p:nvPr/>
        </p:nvPicPr>
        <p:blipFill>
          <a:blip r:embed="rId4" cstate="print">
            <a:lum bright="-6000" contrast="18000"/>
          </a:blip>
          <a:srcRect/>
          <a:stretch>
            <a:fillRect/>
          </a:stretch>
        </p:blipFill>
        <p:spPr bwMode="auto">
          <a:xfrm>
            <a:off x="5370513" y="2376488"/>
            <a:ext cx="1365250" cy="1671637"/>
          </a:xfrm>
          <a:prstGeom prst="rect">
            <a:avLst/>
          </a:prstGeom>
          <a:noFill/>
          <a:ln w="9525">
            <a:noFill/>
            <a:miter lim="800000"/>
            <a:headEnd/>
            <a:tailEnd/>
          </a:ln>
        </p:spPr>
      </p:pic>
      <p:sp>
        <p:nvSpPr>
          <p:cNvPr id="114700" name="Rectangle 12"/>
          <p:cNvSpPr>
            <a:spLocks noChangeArrowheads="1"/>
          </p:cNvSpPr>
          <p:nvPr/>
        </p:nvSpPr>
        <p:spPr bwMode="auto">
          <a:xfrm>
            <a:off x="4705350" y="4394200"/>
            <a:ext cx="3361177" cy="400110"/>
          </a:xfrm>
          <a:prstGeom prst="rect">
            <a:avLst/>
          </a:prstGeom>
          <a:noFill/>
          <a:ln w="9525">
            <a:noFill/>
            <a:miter lim="800000"/>
            <a:headEnd/>
            <a:tailEnd/>
          </a:ln>
        </p:spPr>
        <p:txBody>
          <a:bodyPr wrap="none">
            <a:spAutoFit/>
          </a:bodyPr>
          <a:lstStyle/>
          <a:p>
            <a:pPr>
              <a:buFont typeface="Wingdings" pitchFamily="2" charset="2"/>
              <a:buNone/>
            </a:pPr>
            <a:r>
              <a:rPr lang="uk-UA" sz="2000" b="1" dirty="0" err="1" smtClean="0"/>
              <a:t>Осмотр</a:t>
            </a:r>
            <a:r>
              <a:rPr lang="uk-UA" sz="2000" b="1" dirty="0" smtClean="0"/>
              <a:t> с </a:t>
            </a:r>
            <a:r>
              <a:rPr lang="uk-UA" sz="2000" b="1" dirty="0" err="1" smtClean="0"/>
              <a:t>линзой</a:t>
            </a:r>
            <a:r>
              <a:rPr lang="uk-UA" sz="2000" b="1" dirty="0" smtClean="0"/>
              <a:t> </a:t>
            </a:r>
            <a:r>
              <a:rPr lang="uk-UA" sz="2000" b="1" dirty="0" err="1" smtClean="0"/>
              <a:t>Гольдмана</a:t>
            </a:r>
            <a:endParaRPr lang="uk-UA" sz="2000" b="1" dirty="0"/>
          </a:p>
        </p:txBody>
      </p:sp>
      <p:sp>
        <p:nvSpPr>
          <p:cNvPr id="114702" name="Rectangle 14"/>
          <p:cNvSpPr>
            <a:spLocks noChangeArrowheads="1"/>
          </p:cNvSpPr>
          <p:nvPr/>
        </p:nvSpPr>
        <p:spPr bwMode="auto">
          <a:xfrm>
            <a:off x="5173663" y="6272213"/>
            <a:ext cx="3970337" cy="646331"/>
          </a:xfrm>
          <a:prstGeom prst="rect">
            <a:avLst/>
          </a:prstGeom>
          <a:noFill/>
          <a:ln w="9525">
            <a:noFill/>
            <a:miter lim="800000"/>
            <a:headEnd/>
            <a:tailEnd/>
          </a:ln>
        </p:spPr>
        <p:txBody>
          <a:bodyPr>
            <a:spAutoFit/>
          </a:bodyPr>
          <a:lstStyle/>
          <a:p>
            <a:r>
              <a:rPr lang="ru-RU" b="1" dirty="0"/>
              <a:t>Оптическая когерентная</a:t>
            </a:r>
            <a:r>
              <a:rPr lang="uk-UA" b="1" dirty="0"/>
              <a:t> </a:t>
            </a:r>
            <a:r>
              <a:rPr lang="uk-UA" b="1" dirty="0" err="1"/>
              <a:t>томография</a:t>
            </a:r>
            <a:endParaRPr lang="en-US" b="1" dirty="0"/>
          </a:p>
        </p:txBody>
      </p:sp>
      <p:pic>
        <p:nvPicPr>
          <p:cNvPr id="12299" name="Picture 15"/>
          <p:cNvPicPr>
            <a:picLocks noChangeAspect="1" noChangeArrowheads="1"/>
          </p:cNvPicPr>
          <p:nvPr/>
        </p:nvPicPr>
        <p:blipFill>
          <a:blip r:embed="rId5" cstate="print">
            <a:lum bright="18000" contrast="6000"/>
          </a:blip>
          <a:srcRect/>
          <a:stretch>
            <a:fillRect/>
          </a:stretch>
        </p:blipFill>
        <p:spPr bwMode="auto">
          <a:xfrm>
            <a:off x="1468438" y="4748213"/>
            <a:ext cx="1931987" cy="1489075"/>
          </a:xfrm>
          <a:prstGeom prst="rect">
            <a:avLst/>
          </a:prstGeom>
          <a:noFill/>
          <a:ln w="9525">
            <a:noFill/>
            <a:miter lim="800000"/>
            <a:headEnd/>
            <a:tailEnd/>
          </a:ln>
        </p:spPr>
      </p:pic>
      <p:pic>
        <p:nvPicPr>
          <p:cNvPr id="12300" name="Picture 14" descr="DSC00376"/>
          <p:cNvPicPr>
            <a:picLocks noChangeAspect="1" noChangeArrowheads="1"/>
          </p:cNvPicPr>
          <p:nvPr/>
        </p:nvPicPr>
        <p:blipFill>
          <a:blip r:embed="rId6" cstate="print"/>
          <a:srcRect/>
          <a:stretch>
            <a:fillRect/>
          </a:stretch>
        </p:blipFill>
        <p:spPr bwMode="auto">
          <a:xfrm>
            <a:off x="5857875" y="4872038"/>
            <a:ext cx="2247900" cy="1463675"/>
          </a:xfrm>
          <a:prstGeom prst="rect">
            <a:avLst/>
          </a:prstGeom>
          <a:noFill/>
          <a:ln w="9525">
            <a:noFill/>
            <a:miter lim="800000"/>
            <a:headEnd/>
            <a:tailEnd/>
          </a:ln>
        </p:spPr>
      </p:pic>
      <p:pic>
        <p:nvPicPr>
          <p:cNvPr id="12301" name="Picture 14" descr="Картинка 1 из 11206"/>
          <p:cNvPicPr>
            <a:picLocks noChangeAspect="1" noChangeArrowheads="1"/>
          </p:cNvPicPr>
          <p:nvPr/>
        </p:nvPicPr>
        <p:blipFill>
          <a:blip r:embed="rId7" cstate="print"/>
          <a:srcRect/>
          <a:stretch>
            <a:fillRect/>
          </a:stretch>
        </p:blipFill>
        <p:spPr bwMode="auto">
          <a:xfrm>
            <a:off x="479425" y="1762125"/>
            <a:ext cx="1463675" cy="2200275"/>
          </a:xfrm>
          <a:prstGeom prst="rect">
            <a:avLst/>
          </a:prstGeom>
          <a:noFill/>
          <a:ln w="9525">
            <a:noFill/>
            <a:miter lim="800000"/>
            <a:headEnd/>
            <a:tailEnd/>
          </a:ln>
        </p:spPr>
      </p:pic>
      <p:sp>
        <p:nvSpPr>
          <p:cNvPr id="15" name="Rectangle 10"/>
          <p:cNvSpPr>
            <a:spLocks noChangeArrowheads="1"/>
          </p:cNvSpPr>
          <p:nvPr/>
        </p:nvSpPr>
        <p:spPr bwMode="auto">
          <a:xfrm>
            <a:off x="485775" y="4043363"/>
            <a:ext cx="1463675" cy="707886"/>
          </a:xfrm>
          <a:prstGeom prst="rect">
            <a:avLst/>
          </a:prstGeom>
          <a:noFill/>
          <a:ln w="9525">
            <a:noFill/>
            <a:miter lim="800000"/>
            <a:headEnd/>
            <a:tailEnd/>
          </a:ln>
        </p:spPr>
        <p:txBody>
          <a:bodyPr wrap="square">
            <a:spAutoFit/>
          </a:bodyPr>
          <a:lstStyle/>
          <a:p>
            <a:pPr>
              <a:buFont typeface="Wingdings" pitchFamily="2" charset="2"/>
              <a:buNone/>
            </a:pPr>
            <a:r>
              <a:rPr lang="uk-UA" sz="2000" b="1" dirty="0" err="1"/>
              <a:t>Сбор</a:t>
            </a:r>
            <a:r>
              <a:rPr lang="uk-UA" sz="2000" b="1" dirty="0"/>
              <a:t> </a:t>
            </a:r>
            <a:r>
              <a:rPr lang="uk-UA" sz="2000" b="1" dirty="0" err="1"/>
              <a:t>анамнеза</a:t>
            </a:r>
            <a:endParaRPr lang="uk-UA" sz="2000" b="1" dirty="0"/>
          </a:p>
        </p:txBody>
      </p:sp>
      <p:sp>
        <p:nvSpPr>
          <p:cNvPr id="16" name="Title 6"/>
          <p:cNvSpPr txBox="1">
            <a:spLocks/>
          </p:cNvSpPr>
          <p:nvPr/>
        </p:nvSpPr>
        <p:spPr>
          <a:xfrm>
            <a:off x="467544" y="142875"/>
            <a:ext cx="8676456" cy="1057275"/>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3600" b="1" i="0" u="none" strike="noStrike" kern="0" cap="none" spc="0" normalizeH="0" baseline="0" noProof="0" dirty="0" smtClean="0">
                <a:ln>
                  <a:noFill/>
                </a:ln>
                <a:effectLst/>
                <a:uLnTx/>
                <a:uFillTx/>
                <a:latin typeface="+mn-lt"/>
                <a:ea typeface="+mj-ea"/>
                <a:cs typeface="+mj-cs"/>
              </a:rPr>
              <a:t>Методы обследования</a:t>
            </a:r>
          </a:p>
          <a:p>
            <a:pPr marL="0" marR="0" lvl="0" indent="0" algn="l" defTabSz="914400" rtl="0" eaLnBrk="0" fontAlgn="base" latinLnBrk="0" hangingPunct="0">
              <a:lnSpc>
                <a:spcPct val="100000"/>
              </a:lnSpc>
              <a:spcBef>
                <a:spcPct val="0"/>
              </a:spcBef>
              <a:spcAft>
                <a:spcPct val="0"/>
              </a:spcAft>
              <a:buClrTx/>
              <a:buSzTx/>
              <a:buFontTx/>
              <a:buNone/>
              <a:tabLst/>
              <a:defRPr/>
            </a:pPr>
            <a:r>
              <a:rPr lang="ru-RU" sz="3600" b="1" kern="0" dirty="0" err="1" smtClean="0">
                <a:ea typeface="+mj-ea"/>
                <a:cs typeface="+mj-cs"/>
              </a:rPr>
              <a:t>п</a:t>
            </a:r>
            <a:r>
              <a:rPr lang="ru-RU" sz="3600" b="1" kern="0" noProof="0" dirty="0" err="1" smtClean="0">
                <a:ea typeface="+mj-ea"/>
                <a:cs typeface="+mj-cs"/>
              </a:rPr>
              <a:t>ациентов</a:t>
            </a:r>
            <a:r>
              <a:rPr lang="ru-RU" sz="3600" b="1" kern="0" noProof="0" dirty="0" smtClean="0">
                <a:ea typeface="+mj-ea"/>
                <a:cs typeface="+mj-cs"/>
              </a:rPr>
              <a:t> с  диабетической </a:t>
            </a:r>
            <a:r>
              <a:rPr lang="ru-RU" sz="3600" b="1" kern="0" noProof="0" dirty="0" err="1" smtClean="0">
                <a:ea typeface="+mj-ea"/>
                <a:cs typeface="+mj-cs"/>
              </a:rPr>
              <a:t>ретинопатие</a:t>
            </a:r>
            <a:r>
              <a:rPr lang="ru-RU" sz="3600" b="1" kern="0" dirty="0" err="1" smtClean="0">
                <a:ea typeface="+mj-ea"/>
                <a:cs typeface="+mj-cs"/>
              </a:rPr>
              <a:t>й</a:t>
            </a:r>
            <a:endParaRPr kumimoji="0" lang="en-US" sz="3600" b="1" i="0" u="none" strike="noStrike" kern="0" cap="none" spc="0" normalizeH="0" baseline="0" noProof="0" dirty="0">
              <a:ln>
                <a:noFill/>
              </a:ln>
              <a:effectLst/>
              <a:uLnTx/>
              <a:uFillTx/>
              <a:latin typeface="+mn-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14698"/>
                                        </p:tgtEl>
                                        <p:attrNameLst>
                                          <p:attrName>style.visibility</p:attrName>
                                        </p:attrNameLst>
                                      </p:cBhvr>
                                      <p:to>
                                        <p:strVal val="visible"/>
                                      </p:to>
                                    </p:set>
                                    <p:animEffect transition="in" filter="box(in)">
                                      <p:cBhvr>
                                        <p:cTn id="7" dur="500"/>
                                        <p:tgtEl>
                                          <p:spTgt spid="114698"/>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14700"/>
                                        </p:tgtEl>
                                        <p:attrNameLst>
                                          <p:attrName>style.visibility</p:attrName>
                                        </p:attrNameLst>
                                      </p:cBhvr>
                                      <p:to>
                                        <p:strVal val="visible"/>
                                      </p:to>
                                    </p:set>
                                    <p:animEffect transition="in" filter="blinds(horizontal)">
                                      <p:cBhvr>
                                        <p:cTn id="11" dur="500"/>
                                        <p:tgtEl>
                                          <p:spTgt spid="114700"/>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14695"/>
                                        </p:tgtEl>
                                        <p:attrNameLst>
                                          <p:attrName>style.visibility</p:attrName>
                                        </p:attrNameLst>
                                      </p:cBhvr>
                                      <p:to>
                                        <p:strVal val="visible"/>
                                      </p:to>
                                    </p:set>
                                    <p:animEffect transition="in" filter="blinds(horizontal)">
                                      <p:cBhvr>
                                        <p:cTn id="15" dur="500"/>
                                        <p:tgtEl>
                                          <p:spTgt spid="114695"/>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14696"/>
                                        </p:tgtEl>
                                        <p:attrNameLst>
                                          <p:attrName>style.visibility</p:attrName>
                                        </p:attrNameLst>
                                      </p:cBhvr>
                                      <p:to>
                                        <p:strVal val="visible"/>
                                      </p:to>
                                    </p:set>
                                    <p:animEffect transition="in" filter="blinds(horizontal)">
                                      <p:cBhvr>
                                        <p:cTn id="19" dur="500"/>
                                        <p:tgtEl>
                                          <p:spTgt spid="114696"/>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14702"/>
                                        </p:tgtEl>
                                        <p:attrNameLst>
                                          <p:attrName>style.visibility</p:attrName>
                                        </p:attrNameLst>
                                      </p:cBhvr>
                                      <p:to>
                                        <p:strVal val="visible"/>
                                      </p:to>
                                    </p:set>
                                    <p:animEffect transition="in" filter="blinds(horizontal)">
                                      <p:cBhvr>
                                        <p:cTn id="23" dur="500"/>
                                        <p:tgtEl>
                                          <p:spTgt spid="114702"/>
                                        </p:tgtEl>
                                      </p:cBhvr>
                                    </p:animEffect>
                                  </p:childTnLst>
                                </p:cTn>
                              </p:par>
                            </p:childTnLst>
                          </p:cTn>
                        </p:par>
                        <p:par>
                          <p:cTn id="24" fill="hold">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ox(in)">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5" grpId="0" autoUpdateAnimBg="0"/>
      <p:bldP spid="114696" grpId="0" autoUpdateAnimBg="0"/>
      <p:bldP spid="114698" grpId="0" autoUpdateAnimBg="0"/>
      <p:bldP spid="114700" grpId="0" autoUpdateAnimBg="0"/>
      <p:bldP spid="114702" grpId="0" autoUpdateAnimBg="0"/>
      <p:bldP spid="1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txBox="1">
            <a:spLocks noGrp="1" noChangeArrowheads="1"/>
          </p:cNvSpPr>
          <p:nvPr/>
        </p:nvSpPr>
        <p:spPr bwMode="auto">
          <a:xfrm>
            <a:off x="7010400" y="-11113"/>
            <a:ext cx="2133600" cy="476251"/>
          </a:xfrm>
          <a:prstGeom prst="rect">
            <a:avLst/>
          </a:prstGeom>
          <a:noFill/>
          <a:ln w="9525">
            <a:noFill/>
            <a:miter lim="800000"/>
            <a:headEnd/>
            <a:tailEnd/>
          </a:ln>
        </p:spPr>
        <p:txBody>
          <a:bodyPr/>
          <a:lstStyle/>
          <a:p>
            <a:pPr algn="r"/>
            <a:fld id="{AAFDC19F-6611-487E-9637-2D6393E7D2F2}" type="slidenum">
              <a:rPr lang="en-US" sz="1000">
                <a:latin typeface="Calibri" pitchFamily="34" charset="0"/>
              </a:rPr>
              <a:pPr algn="r"/>
              <a:t>18</a:t>
            </a:fld>
            <a:endParaRPr lang="en-US" sz="1000">
              <a:latin typeface="Calibri" pitchFamily="34" charset="0"/>
            </a:endParaRPr>
          </a:p>
        </p:txBody>
      </p:sp>
      <p:sp>
        <p:nvSpPr>
          <p:cNvPr id="24579" name="Rectangle 8"/>
          <p:cNvSpPr>
            <a:spLocks noGrp="1" noChangeArrowheads="1"/>
          </p:cNvSpPr>
          <p:nvPr>
            <p:ph type="title"/>
          </p:nvPr>
        </p:nvSpPr>
        <p:spPr>
          <a:xfrm>
            <a:off x="0" y="0"/>
            <a:ext cx="8892480" cy="1196752"/>
          </a:xfrm>
        </p:spPr>
        <p:txBody>
          <a:bodyPr>
            <a:noAutofit/>
          </a:bodyPr>
          <a:lstStyle/>
          <a:p>
            <a:pPr eaLnBrk="1" hangingPunct="1">
              <a:defRPr/>
            </a:pPr>
            <a:r>
              <a:rPr lang="ru-RU" sz="4000" b="1" dirty="0" smtClean="0"/>
              <a:t>Два основных патогенетических механизма в развитии ДР</a:t>
            </a:r>
            <a:endParaRPr lang="en-US" sz="4000" b="1" dirty="0" smtClean="0"/>
          </a:p>
        </p:txBody>
      </p:sp>
      <p:sp>
        <p:nvSpPr>
          <p:cNvPr id="21508" name="Rectangle 9"/>
          <p:cNvSpPr>
            <a:spLocks noGrp="1" noChangeArrowheads="1"/>
          </p:cNvSpPr>
          <p:nvPr>
            <p:ph idx="1"/>
          </p:nvPr>
        </p:nvSpPr>
        <p:spPr>
          <a:xfrm>
            <a:off x="179512" y="1124744"/>
            <a:ext cx="8507289" cy="5544616"/>
          </a:xfrm>
        </p:spPr>
        <p:txBody>
          <a:bodyPr/>
          <a:lstStyle/>
          <a:p>
            <a:pPr>
              <a:buClr>
                <a:srgbClr val="FFC000"/>
              </a:buClr>
            </a:pPr>
            <a:r>
              <a:rPr lang="ru-RU" sz="2400" b="1" dirty="0" smtClean="0"/>
              <a:t>Нарушение внутреннего гематоретинального барьера. Повышенная проницаемость стенки капилляров на фоне дегенерации перицитов, регулирующих тонус сосудистой стенки, вызывает повышение проницаемости базальной мембраны капилляров и развитие </a:t>
            </a:r>
            <a:r>
              <a:rPr lang="ru-RU" sz="2400" b="1" dirty="0" err="1" smtClean="0"/>
              <a:t>экстравазального</a:t>
            </a:r>
            <a:r>
              <a:rPr lang="ru-RU" sz="2400" b="1" dirty="0" smtClean="0"/>
              <a:t> отека тканей и обуславливает появление отеков, твердых экссудатов и геморрагий на сетчатке</a:t>
            </a:r>
          </a:p>
          <a:p>
            <a:pPr eaLnBrk="1" hangingPunct="1"/>
            <a:r>
              <a:rPr lang="ru-RU" sz="2400" b="1" dirty="0" smtClean="0"/>
              <a:t>Процессы </a:t>
            </a:r>
            <a:r>
              <a:rPr lang="ru-RU" sz="2400" b="1" dirty="0" err="1" smtClean="0"/>
              <a:t>микротромбообразования</a:t>
            </a:r>
            <a:r>
              <a:rPr lang="ru-RU" sz="2400" b="1" dirty="0" smtClean="0"/>
              <a:t> и окклюзии </a:t>
            </a:r>
            <a:r>
              <a:rPr lang="ru-RU" sz="2400" b="1" dirty="0" err="1" smtClean="0"/>
              <a:t>ретинальных</a:t>
            </a:r>
            <a:r>
              <a:rPr lang="ru-RU" sz="2400" b="1" dirty="0" smtClean="0"/>
              <a:t> сосудов, приводят к нарушению </a:t>
            </a:r>
            <a:r>
              <a:rPr lang="ru-RU" sz="2400" b="1" dirty="0" err="1" smtClean="0"/>
              <a:t>транскапиллярного</a:t>
            </a:r>
            <a:r>
              <a:rPr lang="ru-RU" sz="2400" b="1" dirty="0" smtClean="0"/>
              <a:t> обмена, развитию зон ишемии</a:t>
            </a:r>
          </a:p>
          <a:p>
            <a:pPr eaLnBrk="1" hangingPunct="1">
              <a:buNone/>
            </a:pPr>
            <a:r>
              <a:rPr lang="ru-RU" sz="2400" b="1" dirty="0" smtClean="0"/>
              <a:t>   и гипоксии сетчатки, что в свою очередь вызывает выработку </a:t>
            </a:r>
            <a:r>
              <a:rPr lang="ru-RU" sz="2400" b="1" dirty="0" err="1" smtClean="0"/>
              <a:t>вазопролиферативных</a:t>
            </a:r>
            <a:r>
              <a:rPr lang="ru-RU" sz="2400" b="1" dirty="0" smtClean="0"/>
              <a:t> факторов с последующей </a:t>
            </a:r>
            <a:r>
              <a:rPr lang="ru-RU" sz="2400" b="1" dirty="0" err="1" smtClean="0"/>
              <a:t>фиброваскулярной</a:t>
            </a:r>
            <a:r>
              <a:rPr lang="ru-RU" sz="2400" b="1" dirty="0" smtClean="0"/>
              <a:t> пролиферацией</a:t>
            </a:r>
            <a:endParaRPr lang="en-US" sz="2400" b="1" dirty="0" smtClean="0"/>
          </a:p>
        </p:txBody>
      </p:sp>
      <p:sp>
        <p:nvSpPr>
          <p:cNvPr id="25606" name="TextBox 5"/>
          <p:cNvSpPr txBox="1">
            <a:spLocks noChangeArrowheads="1"/>
          </p:cNvSpPr>
          <p:nvPr/>
        </p:nvSpPr>
        <p:spPr bwMode="auto">
          <a:xfrm>
            <a:off x="6772275" y="6500813"/>
            <a:ext cx="282450" cy="253916"/>
          </a:xfrm>
          <a:prstGeom prst="rect">
            <a:avLst/>
          </a:prstGeom>
          <a:noFill/>
          <a:ln w="9525">
            <a:noFill/>
            <a:miter lim="800000"/>
            <a:headEnd/>
            <a:tailEnd/>
          </a:ln>
        </p:spPr>
        <p:txBody>
          <a:bodyPr wrap="none">
            <a:spAutoFit/>
          </a:bodyPr>
          <a:lstStyle/>
          <a:p>
            <a:pPr>
              <a:defRPr/>
            </a:pPr>
            <a:r>
              <a:rPr lang="ru-RU" sz="1050" i="1" dirty="0" smtClean="0">
                <a:cs typeface="Arial" pitchFamily="34" charset="0"/>
              </a:rPr>
              <a:t>*-</a:t>
            </a:r>
            <a:endParaRPr lang="en-US" sz="1050" i="1" dirty="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6"/>
          <p:cNvPicPr>
            <a:picLocks noChangeAspect="1" noChangeArrowheads="1"/>
          </p:cNvPicPr>
          <p:nvPr/>
        </p:nvPicPr>
        <p:blipFill>
          <a:blip r:embed="rId3" cstate="print"/>
          <a:srcRect l="5394" r="992"/>
          <a:stretch>
            <a:fillRect/>
          </a:stretch>
        </p:blipFill>
        <p:spPr bwMode="auto">
          <a:xfrm>
            <a:off x="1981200" y="1585913"/>
            <a:ext cx="5181600" cy="4264025"/>
          </a:xfrm>
          <a:prstGeom prst="rect">
            <a:avLst/>
          </a:prstGeom>
          <a:noFill/>
          <a:ln w="9525">
            <a:solidFill>
              <a:schemeClr val="tx1"/>
            </a:solidFill>
            <a:miter lim="800000"/>
            <a:headEnd/>
            <a:tailEnd/>
          </a:ln>
        </p:spPr>
      </p:pic>
      <p:sp>
        <p:nvSpPr>
          <p:cNvPr id="25603" name="Text Box 3"/>
          <p:cNvSpPr txBox="1">
            <a:spLocks noChangeArrowheads="1"/>
          </p:cNvSpPr>
          <p:nvPr/>
        </p:nvSpPr>
        <p:spPr bwMode="auto">
          <a:xfrm>
            <a:off x="1603375" y="300038"/>
            <a:ext cx="5857875" cy="519112"/>
          </a:xfrm>
          <a:prstGeom prst="rect">
            <a:avLst/>
          </a:prstGeom>
          <a:noFill/>
          <a:ln w="9525">
            <a:noFill/>
            <a:miter lim="800000"/>
            <a:headEnd/>
            <a:tailEnd/>
          </a:ln>
        </p:spPr>
        <p:txBody>
          <a:bodyPr>
            <a:spAutoFit/>
          </a:bodyPr>
          <a:lstStyle/>
          <a:p>
            <a:pPr fontAlgn="base">
              <a:spcBef>
                <a:spcPct val="50000"/>
              </a:spcBef>
              <a:spcAft>
                <a:spcPct val="0"/>
              </a:spcAft>
            </a:pPr>
            <a:endParaRPr lang="en-US" smtClean="0">
              <a:solidFill>
                <a:srgbClr val="E3EBF1"/>
              </a:solidFill>
              <a:latin typeface="Calibri" pitchFamily="34" charset="0"/>
            </a:endParaRPr>
          </a:p>
        </p:txBody>
      </p:sp>
      <p:sp>
        <p:nvSpPr>
          <p:cNvPr id="1600523" name="AutoShape 11"/>
          <p:cNvSpPr>
            <a:spLocks/>
          </p:cNvSpPr>
          <p:nvPr/>
        </p:nvSpPr>
        <p:spPr bwMode="auto">
          <a:xfrm>
            <a:off x="2819400" y="2197100"/>
            <a:ext cx="381000" cy="2971800"/>
          </a:xfrm>
          <a:prstGeom prst="leftBracket">
            <a:avLst>
              <a:gd name="adj" fmla="val 65000"/>
            </a:avLst>
          </a:prstGeom>
          <a:noFill/>
          <a:ln w="25400">
            <a:solidFill>
              <a:schemeClr val="tx1"/>
            </a:solidFill>
            <a:round/>
            <a:headEnd type="none" w="sm" len="sm"/>
            <a:tailEnd type="none" w="med" len="lg"/>
          </a:ln>
          <a:effectLst>
            <a:outerShdw dist="17961" dir="2700000" algn="ctr" rotWithShape="0">
              <a:schemeClr val="bg2"/>
            </a:outerShdw>
          </a:effectLst>
        </p:spPr>
        <p:txBody>
          <a:bodyPr wrap="none" lIns="106362" tIns="52388" rIns="106362" bIns="52388" anchor="ctr">
            <a:spAutoFit/>
          </a:bodyPr>
          <a:lstStyle/>
          <a:p>
            <a:pPr>
              <a:defRPr/>
            </a:pPr>
            <a:endParaRPr lang="en-GB">
              <a:solidFill>
                <a:srgbClr val="FFFFFF"/>
              </a:solidFill>
            </a:endParaRPr>
          </a:p>
        </p:txBody>
      </p:sp>
      <p:sp>
        <p:nvSpPr>
          <p:cNvPr id="1600524" name="Line 12"/>
          <p:cNvSpPr>
            <a:spLocks noChangeShapeType="1"/>
          </p:cNvSpPr>
          <p:nvPr/>
        </p:nvSpPr>
        <p:spPr bwMode="auto">
          <a:xfrm>
            <a:off x="1905000" y="3416300"/>
            <a:ext cx="914400" cy="0"/>
          </a:xfrm>
          <a:prstGeom prst="line">
            <a:avLst/>
          </a:prstGeom>
          <a:noFill/>
          <a:ln w="25400">
            <a:solidFill>
              <a:schemeClr val="tx1"/>
            </a:solidFill>
            <a:round/>
            <a:headEnd type="none" w="sm" len="sm"/>
            <a:tailEnd type="none" w="med" len="lg"/>
          </a:ln>
          <a:effectLst>
            <a:outerShdw dist="17961" dir="2700000" algn="ctr" rotWithShape="0">
              <a:schemeClr val="bg2"/>
            </a:outerShdw>
          </a:effectLst>
        </p:spPr>
        <p:txBody>
          <a:bodyPr wrap="none" lIns="106362" tIns="52388" rIns="106362" bIns="52388">
            <a:spAutoFit/>
          </a:bodyPr>
          <a:lstStyle/>
          <a:p>
            <a:pPr>
              <a:defRPr/>
            </a:pPr>
            <a:endParaRPr lang="en-GB">
              <a:solidFill>
                <a:srgbClr val="FFFFFF"/>
              </a:solidFill>
            </a:endParaRPr>
          </a:p>
        </p:txBody>
      </p:sp>
      <p:sp>
        <p:nvSpPr>
          <p:cNvPr id="1600525" name="Line 13"/>
          <p:cNvSpPr>
            <a:spLocks noChangeShapeType="1"/>
          </p:cNvSpPr>
          <p:nvPr/>
        </p:nvSpPr>
        <p:spPr bwMode="auto">
          <a:xfrm flipH="1" flipV="1">
            <a:off x="5638800" y="4483100"/>
            <a:ext cx="1676400" cy="152400"/>
          </a:xfrm>
          <a:prstGeom prst="line">
            <a:avLst/>
          </a:prstGeom>
          <a:noFill/>
          <a:ln w="25400">
            <a:solidFill>
              <a:schemeClr val="tx1"/>
            </a:solidFill>
            <a:round/>
            <a:headEnd type="none" w="sm" len="sm"/>
            <a:tailEnd type="stealth" w="med" len="lg"/>
          </a:ln>
          <a:effectLst>
            <a:outerShdw dist="17961" dir="2700000" algn="ctr" rotWithShape="0">
              <a:schemeClr val="bg2"/>
            </a:outerShdw>
          </a:effectLst>
        </p:spPr>
        <p:txBody>
          <a:bodyPr wrap="none" lIns="106362" tIns="52388" rIns="106362" bIns="52388">
            <a:spAutoFit/>
          </a:bodyPr>
          <a:lstStyle/>
          <a:p>
            <a:pPr>
              <a:defRPr/>
            </a:pPr>
            <a:endParaRPr lang="en-GB">
              <a:solidFill>
                <a:srgbClr val="FFFFFF"/>
              </a:solidFill>
            </a:endParaRPr>
          </a:p>
        </p:txBody>
      </p:sp>
      <p:sp>
        <p:nvSpPr>
          <p:cNvPr id="25607" name="Rectangle 14"/>
          <p:cNvSpPr>
            <a:spLocks noChangeArrowheads="1"/>
          </p:cNvSpPr>
          <p:nvPr/>
        </p:nvSpPr>
        <p:spPr bwMode="auto">
          <a:xfrm>
            <a:off x="0" y="368399"/>
            <a:ext cx="6194425" cy="1044377"/>
          </a:xfrm>
          <a:prstGeom prst="rect">
            <a:avLst/>
          </a:prstGeom>
          <a:noFill/>
          <a:ln w="9525">
            <a:noFill/>
            <a:miter lim="800000"/>
            <a:headEnd/>
            <a:tailEnd/>
          </a:ln>
        </p:spPr>
        <p:txBody>
          <a:bodyPr anchor="b"/>
          <a:lstStyle/>
          <a:p>
            <a:pPr algn="ctr" eaLnBrk="0" fontAlgn="base" hangingPunct="0">
              <a:spcBef>
                <a:spcPct val="0"/>
              </a:spcBef>
              <a:spcAft>
                <a:spcPct val="0"/>
              </a:spcAft>
            </a:pPr>
            <a:r>
              <a:rPr lang="ru-RU" sz="3200" b="1" dirty="0" smtClean="0">
                <a:solidFill>
                  <a:schemeClr val="tx2">
                    <a:lumMod val="75000"/>
                  </a:schemeClr>
                </a:solidFill>
              </a:rPr>
              <a:t>Диабетический </a:t>
            </a:r>
            <a:r>
              <a:rPr lang="ru-RU" sz="3200" b="1" dirty="0" err="1" smtClean="0">
                <a:solidFill>
                  <a:schemeClr val="tx2">
                    <a:lumMod val="75000"/>
                  </a:schemeClr>
                </a:solidFill>
              </a:rPr>
              <a:t>макулярный</a:t>
            </a:r>
            <a:r>
              <a:rPr lang="ru-RU" sz="3200" b="1" dirty="0" smtClean="0">
                <a:solidFill>
                  <a:schemeClr val="tx2">
                    <a:lumMod val="75000"/>
                  </a:schemeClr>
                </a:solidFill>
              </a:rPr>
              <a:t> отек (ДМО)</a:t>
            </a:r>
            <a:endParaRPr lang="en-US" sz="3200" b="1" dirty="0" smtClean="0">
              <a:solidFill>
                <a:schemeClr val="tx2">
                  <a:lumMod val="75000"/>
                </a:schemeClr>
              </a:solidFill>
            </a:endParaRPr>
          </a:p>
        </p:txBody>
      </p:sp>
      <p:sp>
        <p:nvSpPr>
          <p:cNvPr id="25608" name="Text Box 9"/>
          <p:cNvSpPr txBox="1">
            <a:spLocks noChangeArrowheads="1"/>
          </p:cNvSpPr>
          <p:nvPr/>
        </p:nvSpPr>
        <p:spPr bwMode="auto">
          <a:xfrm>
            <a:off x="179388" y="3213100"/>
            <a:ext cx="2347565" cy="475131"/>
          </a:xfrm>
          <a:prstGeom prst="rect">
            <a:avLst/>
          </a:prstGeom>
          <a:solidFill>
            <a:srgbClr val="00B0F0"/>
          </a:solidFill>
          <a:ln w="31750">
            <a:solidFill>
              <a:schemeClr val="tx1"/>
            </a:solidFill>
            <a:miter lim="800000"/>
            <a:headEnd type="none" w="sm" len="sm"/>
            <a:tailEnd type="none" w="med" len="lg"/>
          </a:ln>
        </p:spPr>
        <p:txBody>
          <a:bodyPr wrap="none" lIns="106362" tIns="52388" rIns="106362" bIns="52388">
            <a:spAutoFit/>
          </a:bodyPr>
          <a:lstStyle/>
          <a:p>
            <a:pPr fontAlgn="base">
              <a:spcBef>
                <a:spcPct val="0"/>
              </a:spcBef>
              <a:spcAft>
                <a:spcPct val="0"/>
              </a:spcAft>
            </a:pPr>
            <a:r>
              <a:rPr lang="ru-RU" sz="2400" b="1" dirty="0" smtClean="0">
                <a:solidFill>
                  <a:srgbClr val="FFFF00"/>
                </a:solidFill>
                <a:latin typeface="+mj-lt"/>
              </a:rPr>
              <a:t>Отек сетчатки</a:t>
            </a:r>
            <a:endParaRPr lang="en-US" sz="2400" b="1" dirty="0" smtClean="0">
              <a:solidFill>
                <a:srgbClr val="FFFF00"/>
              </a:solidFill>
              <a:latin typeface="+mj-lt"/>
            </a:endParaRPr>
          </a:p>
        </p:txBody>
      </p:sp>
      <p:sp>
        <p:nvSpPr>
          <p:cNvPr id="25609" name="Text Box 8"/>
          <p:cNvSpPr txBox="1">
            <a:spLocks noChangeArrowheads="1"/>
          </p:cNvSpPr>
          <p:nvPr/>
        </p:nvSpPr>
        <p:spPr bwMode="auto">
          <a:xfrm>
            <a:off x="7289800" y="4459288"/>
            <a:ext cx="2213747" cy="475131"/>
          </a:xfrm>
          <a:prstGeom prst="rect">
            <a:avLst/>
          </a:prstGeom>
          <a:solidFill>
            <a:srgbClr val="00B0F0"/>
          </a:solidFill>
          <a:ln w="31750">
            <a:solidFill>
              <a:schemeClr val="tx1"/>
            </a:solidFill>
            <a:miter lim="800000"/>
            <a:headEnd type="none" w="sm" len="sm"/>
            <a:tailEnd type="none" w="med" len="lg"/>
          </a:ln>
        </p:spPr>
        <p:txBody>
          <a:bodyPr wrap="none" lIns="106362" tIns="52388" rIns="106362" bIns="52388">
            <a:spAutoFit/>
          </a:bodyPr>
          <a:lstStyle/>
          <a:p>
            <a:pPr fontAlgn="base">
              <a:spcBef>
                <a:spcPct val="0"/>
              </a:spcBef>
              <a:spcAft>
                <a:spcPct val="0"/>
              </a:spcAft>
            </a:pPr>
            <a:r>
              <a:rPr lang="ru-RU" sz="2400" b="1" dirty="0" err="1" smtClean="0">
                <a:solidFill>
                  <a:srgbClr val="FFFF00"/>
                </a:solidFill>
              </a:rPr>
              <a:t>плазморрагии</a:t>
            </a:r>
            <a:r>
              <a:rPr lang="en-US" sz="2400" b="1" dirty="0" smtClean="0">
                <a:solidFill>
                  <a:srgbClr val="FFFF00"/>
                </a:solidFill>
                <a:latin typeface="Calibri" pitchFamily="34" charset="0"/>
              </a:rPr>
              <a:t>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solidFill>
                  <a:schemeClr val="tx1"/>
                </a:solidFill>
              </a:rPr>
              <a:t>Эпидемиология сахарного диабета</a:t>
            </a:r>
            <a:endParaRPr lang="ru-RU" dirty="0">
              <a:solidFill>
                <a:schemeClr val="tx1"/>
              </a:solidFill>
            </a:endParaRPr>
          </a:p>
        </p:txBody>
      </p:sp>
      <p:sp>
        <p:nvSpPr>
          <p:cNvPr id="3" name="Содержимое 2"/>
          <p:cNvSpPr>
            <a:spLocks noGrp="1"/>
          </p:cNvSpPr>
          <p:nvPr>
            <p:ph idx="1"/>
          </p:nvPr>
        </p:nvSpPr>
        <p:spPr/>
        <p:txBody>
          <a:bodyPr>
            <a:normAutofit/>
          </a:bodyPr>
          <a:lstStyle/>
          <a:p>
            <a:pPr>
              <a:buNone/>
            </a:pPr>
            <a:r>
              <a:rPr lang="ru-RU" sz="2400" b="1" dirty="0" smtClean="0"/>
              <a:t>В Красноярском крае за период 2019-2021 </a:t>
            </a:r>
            <a:r>
              <a:rPr lang="ru-RU" sz="2400" b="1" dirty="0" err="1" smtClean="0"/>
              <a:t>гг</a:t>
            </a:r>
            <a:r>
              <a:rPr lang="ru-RU" sz="2400" b="1" dirty="0" smtClean="0"/>
              <a:t> количество больных сахарным диабетом увеличилось на 4% (2019 год - 83696  ; 2020 год– 86419 человек, 2021 год -87486 человек). Зарегистрировано пациентов с диабетической </a:t>
            </a:r>
            <a:r>
              <a:rPr lang="ru-RU" sz="2400" b="1" dirty="0" err="1" smtClean="0"/>
              <a:t>ретинопатией</a:t>
            </a:r>
            <a:r>
              <a:rPr lang="ru-RU" sz="2400" b="1" dirty="0" smtClean="0"/>
              <a:t> (2019 год - 10087  ; 2020– 9395человек, 2021 год -611 человек). </a:t>
            </a:r>
            <a:endParaRPr lang="ru-RU" sz="2400" b="1" dirty="0"/>
          </a:p>
        </p:txBody>
      </p:sp>
      <p:sp>
        <p:nvSpPr>
          <p:cNvPr id="4" name="Прямоугольник 3"/>
          <p:cNvSpPr/>
          <p:nvPr/>
        </p:nvSpPr>
        <p:spPr>
          <a:xfrm>
            <a:off x="4286248" y="5143512"/>
            <a:ext cx="4572000" cy="1477328"/>
          </a:xfrm>
          <a:prstGeom prst="rect">
            <a:avLst/>
          </a:prstGeom>
        </p:spPr>
        <p:txBody>
          <a:bodyPr>
            <a:spAutoFit/>
          </a:bodyPr>
          <a:lstStyle/>
          <a:p>
            <a:r>
              <a:rPr lang="ru-RU" i="1" dirty="0" smtClean="0"/>
              <a:t>Черных Людмила Анатольевна, к.м.н., врач офтальмолог, заместитель главного врача КГБУЗ «Красноярская краевая офтальмологическая клиническая больница им.  Профессора П.Г.Макарова»</a:t>
            </a: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1"/>
          <p:cNvPicPr>
            <a:picLocks noChangeAspect="1" noChangeArrowheads="1"/>
          </p:cNvPicPr>
          <p:nvPr/>
        </p:nvPicPr>
        <p:blipFill>
          <a:blip r:embed="rId2" cstate="print"/>
          <a:srcRect/>
          <a:stretch>
            <a:fillRect/>
          </a:stretch>
        </p:blipFill>
        <p:spPr bwMode="auto">
          <a:xfrm>
            <a:off x="1071563" y="1714500"/>
            <a:ext cx="7635875" cy="2476500"/>
          </a:xfrm>
          <a:prstGeom prst="rect">
            <a:avLst/>
          </a:prstGeom>
          <a:noFill/>
          <a:ln w="9525">
            <a:solidFill>
              <a:srgbClr val="F7A603"/>
            </a:solidFill>
            <a:miter lim="800000"/>
            <a:headEnd/>
            <a:tailEnd/>
          </a:ln>
        </p:spPr>
      </p:pic>
      <p:pic>
        <p:nvPicPr>
          <p:cNvPr id="14339" name="Picture 12"/>
          <p:cNvPicPr>
            <a:picLocks noChangeAspect="1" noChangeArrowheads="1"/>
          </p:cNvPicPr>
          <p:nvPr/>
        </p:nvPicPr>
        <p:blipFill>
          <a:blip r:embed="rId3" cstate="print"/>
          <a:srcRect/>
          <a:stretch>
            <a:fillRect/>
          </a:stretch>
        </p:blipFill>
        <p:spPr bwMode="auto">
          <a:xfrm>
            <a:off x="1071563" y="4306888"/>
            <a:ext cx="7612062" cy="1622425"/>
          </a:xfrm>
          <a:prstGeom prst="rect">
            <a:avLst/>
          </a:prstGeom>
          <a:noFill/>
          <a:ln w="9525">
            <a:solidFill>
              <a:srgbClr val="F7A603"/>
            </a:solidFill>
            <a:miter lim="800000"/>
            <a:headEnd/>
            <a:tailEnd/>
          </a:ln>
        </p:spPr>
      </p:pic>
      <p:sp>
        <p:nvSpPr>
          <p:cNvPr id="18438" name="Text Box 8"/>
          <p:cNvSpPr txBox="1">
            <a:spLocks noChangeArrowheads="1"/>
          </p:cNvSpPr>
          <p:nvPr/>
        </p:nvSpPr>
        <p:spPr bwMode="auto">
          <a:xfrm>
            <a:off x="1143000" y="3714750"/>
            <a:ext cx="1114425" cy="369888"/>
          </a:xfrm>
          <a:prstGeom prst="rect">
            <a:avLst/>
          </a:prstGeom>
          <a:noFill/>
          <a:ln w="9525">
            <a:noFill/>
            <a:miter lim="800000"/>
            <a:headEnd/>
            <a:tailEnd/>
          </a:ln>
        </p:spPr>
        <p:txBody>
          <a:bodyPr wrap="none" lIns="0">
            <a:spAutoFit/>
          </a:bodyPr>
          <a:lstStyle/>
          <a:p>
            <a:pPr>
              <a:spcBef>
                <a:spcPct val="20000"/>
              </a:spcBef>
              <a:defRPr/>
            </a:pPr>
            <a:r>
              <a:rPr lang="fr-FR" b="1" i="1" dirty="0">
                <a:solidFill>
                  <a:schemeClr val="tx2">
                    <a:lumMod val="50000"/>
                  </a:schemeClr>
                </a:solidFill>
                <a:cs typeface="Arial" pitchFamily="34" charset="0"/>
              </a:rPr>
              <a:t>VA: 20/60</a:t>
            </a:r>
          </a:p>
        </p:txBody>
      </p:sp>
      <p:sp>
        <p:nvSpPr>
          <p:cNvPr id="1895433" name="Text Box 9"/>
          <p:cNvSpPr txBox="1">
            <a:spLocks noChangeArrowheads="1"/>
          </p:cNvSpPr>
          <p:nvPr/>
        </p:nvSpPr>
        <p:spPr bwMode="auto">
          <a:xfrm>
            <a:off x="857250" y="357188"/>
            <a:ext cx="7016750" cy="707886"/>
          </a:xfrm>
          <a:prstGeom prst="rect">
            <a:avLst/>
          </a:prstGeom>
          <a:noFill/>
          <a:ln w="19050">
            <a:noFill/>
            <a:miter lim="800000"/>
            <a:headEnd/>
            <a:tailEnd/>
          </a:ln>
          <a:effectLst/>
        </p:spPr>
        <p:txBody>
          <a:bodyPr>
            <a:spAutoFit/>
          </a:bodyPr>
          <a:lstStyle/>
          <a:p>
            <a:pPr fontAlgn="auto">
              <a:spcBef>
                <a:spcPct val="20000"/>
              </a:spcBef>
              <a:spcAft>
                <a:spcPts val="0"/>
              </a:spcAft>
              <a:defRPr/>
            </a:pPr>
            <a:r>
              <a:rPr lang="ru-RU" sz="4000" b="1" dirty="0">
                <a:solidFill>
                  <a:schemeClr val="accent1">
                    <a:lumMod val="50000"/>
                  </a:schemeClr>
                </a:solidFill>
                <a:ea typeface="+mj-ea"/>
                <a:cs typeface="Arial" pitchFamily="34" charset="0"/>
              </a:rPr>
              <a:t>Фокальный ДМО</a:t>
            </a:r>
            <a:endParaRPr lang="en-AU" sz="4000" b="1" dirty="0">
              <a:solidFill>
                <a:schemeClr val="accent1">
                  <a:lumMod val="50000"/>
                </a:schemeClr>
              </a:solidFill>
              <a:ea typeface="+mj-ea"/>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0"/>
          <p:cNvPicPr>
            <a:picLocks noChangeAspect="1" noChangeArrowheads="1"/>
          </p:cNvPicPr>
          <p:nvPr/>
        </p:nvPicPr>
        <p:blipFill>
          <a:blip r:embed="rId2" cstate="print"/>
          <a:srcRect r="52214"/>
          <a:stretch>
            <a:fillRect/>
          </a:stretch>
        </p:blipFill>
        <p:spPr bwMode="auto">
          <a:xfrm>
            <a:off x="1143000" y="1428750"/>
            <a:ext cx="3357563" cy="2667000"/>
          </a:xfrm>
          <a:prstGeom prst="rect">
            <a:avLst/>
          </a:prstGeom>
          <a:noFill/>
          <a:ln w="9525">
            <a:solidFill>
              <a:srgbClr val="F7A603"/>
            </a:solidFill>
            <a:miter lim="800000"/>
            <a:headEnd/>
            <a:tailEnd/>
          </a:ln>
        </p:spPr>
      </p:pic>
      <p:pic>
        <p:nvPicPr>
          <p:cNvPr id="15363" name="Picture 10"/>
          <p:cNvPicPr>
            <a:picLocks noChangeAspect="1" noChangeArrowheads="1"/>
          </p:cNvPicPr>
          <p:nvPr/>
        </p:nvPicPr>
        <p:blipFill>
          <a:blip r:embed="rId2" cstate="print"/>
          <a:srcRect l="51852"/>
          <a:stretch>
            <a:fillRect/>
          </a:stretch>
        </p:blipFill>
        <p:spPr bwMode="auto">
          <a:xfrm>
            <a:off x="4714875" y="1428750"/>
            <a:ext cx="3382963" cy="2667000"/>
          </a:xfrm>
          <a:prstGeom prst="rect">
            <a:avLst/>
          </a:prstGeom>
          <a:noFill/>
          <a:ln w="9525">
            <a:solidFill>
              <a:srgbClr val="F7A603"/>
            </a:solidFill>
            <a:miter lim="800000"/>
            <a:headEnd/>
            <a:tailEnd/>
          </a:ln>
        </p:spPr>
      </p:pic>
      <p:sp>
        <p:nvSpPr>
          <p:cNvPr id="19459" name="Text Box 4"/>
          <p:cNvSpPr txBox="1">
            <a:spLocks noChangeArrowheads="1"/>
          </p:cNvSpPr>
          <p:nvPr/>
        </p:nvSpPr>
        <p:spPr bwMode="auto">
          <a:xfrm>
            <a:off x="1285875" y="3571875"/>
            <a:ext cx="1985963" cy="369888"/>
          </a:xfrm>
          <a:prstGeom prst="rect">
            <a:avLst/>
          </a:prstGeom>
          <a:noFill/>
          <a:ln w="9525">
            <a:noFill/>
            <a:miter lim="800000"/>
            <a:headEnd/>
            <a:tailEnd/>
          </a:ln>
        </p:spPr>
        <p:txBody>
          <a:bodyPr>
            <a:spAutoFit/>
          </a:bodyPr>
          <a:lstStyle/>
          <a:p>
            <a:pPr>
              <a:defRPr/>
            </a:pPr>
            <a:r>
              <a:rPr lang="fr-FR" b="1" i="1" dirty="0">
                <a:solidFill>
                  <a:schemeClr val="tx2">
                    <a:lumMod val="50000"/>
                  </a:schemeClr>
                </a:solidFill>
                <a:cs typeface="Arial" pitchFamily="34" charset="0"/>
              </a:rPr>
              <a:t>VA: 20/100</a:t>
            </a:r>
          </a:p>
        </p:txBody>
      </p:sp>
      <p:sp>
        <p:nvSpPr>
          <p:cNvPr id="19462" name="Text Box 7"/>
          <p:cNvSpPr txBox="1">
            <a:spLocks noChangeArrowheads="1"/>
          </p:cNvSpPr>
          <p:nvPr/>
        </p:nvSpPr>
        <p:spPr bwMode="auto">
          <a:xfrm>
            <a:off x="785813" y="285750"/>
            <a:ext cx="3973204" cy="646331"/>
          </a:xfrm>
          <a:prstGeom prst="rect">
            <a:avLst/>
          </a:prstGeom>
          <a:noFill/>
          <a:ln w="9525">
            <a:noFill/>
            <a:miter lim="800000"/>
            <a:headEnd/>
            <a:tailEnd/>
          </a:ln>
        </p:spPr>
        <p:txBody>
          <a:bodyPr wrap="none" lIns="0">
            <a:spAutoFit/>
          </a:bodyPr>
          <a:lstStyle/>
          <a:p>
            <a:pPr>
              <a:spcBef>
                <a:spcPct val="20000"/>
              </a:spcBef>
              <a:defRPr/>
            </a:pPr>
            <a:r>
              <a:rPr lang="ru-RU" sz="3600" b="1" dirty="0">
                <a:solidFill>
                  <a:schemeClr val="accent1">
                    <a:lumMod val="50000"/>
                  </a:schemeClr>
                </a:solidFill>
                <a:ea typeface="+mj-ea"/>
                <a:cs typeface="Arial" pitchFamily="34" charset="0"/>
              </a:rPr>
              <a:t>Диффузный ДМО</a:t>
            </a:r>
            <a:endParaRPr lang="en-AU" sz="3600" b="1" dirty="0">
              <a:solidFill>
                <a:schemeClr val="accent1">
                  <a:lumMod val="50000"/>
                </a:schemeClr>
              </a:solidFill>
              <a:ea typeface="+mj-ea"/>
              <a:cs typeface="Arial" pitchFamily="34" charset="0"/>
            </a:endParaRPr>
          </a:p>
        </p:txBody>
      </p:sp>
      <p:pic>
        <p:nvPicPr>
          <p:cNvPr id="15367" name="Picture 11"/>
          <p:cNvPicPr>
            <a:picLocks noChangeAspect="1" noChangeArrowheads="1"/>
          </p:cNvPicPr>
          <p:nvPr/>
        </p:nvPicPr>
        <p:blipFill>
          <a:blip r:embed="rId3" cstate="print"/>
          <a:srcRect/>
          <a:stretch>
            <a:fillRect/>
          </a:stretch>
        </p:blipFill>
        <p:spPr bwMode="auto">
          <a:xfrm>
            <a:off x="1103313" y="4214813"/>
            <a:ext cx="7040562"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0"/>
          <p:cNvPicPr>
            <a:picLocks noChangeAspect="1" noChangeArrowheads="1"/>
          </p:cNvPicPr>
          <p:nvPr/>
        </p:nvPicPr>
        <p:blipFill>
          <a:blip r:embed="rId3" cstate="print"/>
          <a:srcRect r="51920"/>
          <a:stretch>
            <a:fillRect/>
          </a:stretch>
        </p:blipFill>
        <p:spPr bwMode="auto">
          <a:xfrm>
            <a:off x="1157288" y="1401763"/>
            <a:ext cx="3557587" cy="2955925"/>
          </a:xfrm>
          <a:prstGeom prst="rect">
            <a:avLst/>
          </a:prstGeom>
          <a:noFill/>
          <a:ln w="9525">
            <a:solidFill>
              <a:srgbClr val="F7A603"/>
            </a:solidFill>
            <a:miter lim="800000"/>
            <a:headEnd/>
            <a:tailEnd/>
          </a:ln>
        </p:spPr>
      </p:pic>
      <p:pic>
        <p:nvPicPr>
          <p:cNvPr id="16387" name="Picture 10"/>
          <p:cNvPicPr>
            <a:picLocks noChangeAspect="1" noChangeArrowheads="1"/>
          </p:cNvPicPr>
          <p:nvPr/>
        </p:nvPicPr>
        <p:blipFill>
          <a:blip r:embed="rId3" cstate="print"/>
          <a:srcRect l="51813"/>
          <a:stretch>
            <a:fillRect/>
          </a:stretch>
        </p:blipFill>
        <p:spPr bwMode="auto">
          <a:xfrm>
            <a:off x="4857750" y="1401763"/>
            <a:ext cx="3565525" cy="2955925"/>
          </a:xfrm>
          <a:prstGeom prst="rect">
            <a:avLst/>
          </a:prstGeom>
          <a:noFill/>
          <a:ln w="9525">
            <a:solidFill>
              <a:srgbClr val="F7A603"/>
            </a:solidFill>
            <a:miter lim="800000"/>
            <a:headEnd/>
            <a:tailEnd/>
          </a:ln>
        </p:spPr>
      </p:pic>
      <p:sp>
        <p:nvSpPr>
          <p:cNvPr id="1887238" name="Text Box 6"/>
          <p:cNvSpPr txBox="1">
            <a:spLocks noChangeArrowheads="1"/>
          </p:cNvSpPr>
          <p:nvPr/>
        </p:nvSpPr>
        <p:spPr bwMode="auto">
          <a:xfrm>
            <a:off x="846138" y="357188"/>
            <a:ext cx="8083550" cy="646331"/>
          </a:xfrm>
          <a:prstGeom prst="rect">
            <a:avLst/>
          </a:prstGeom>
          <a:noFill/>
          <a:ln w="19050">
            <a:noFill/>
            <a:miter lim="800000"/>
            <a:headEnd/>
            <a:tailEnd/>
          </a:ln>
          <a:effectLst/>
        </p:spPr>
        <p:txBody>
          <a:bodyPr>
            <a:spAutoFit/>
          </a:bodyPr>
          <a:lstStyle/>
          <a:p>
            <a:pPr fontAlgn="auto">
              <a:spcBef>
                <a:spcPct val="20000"/>
              </a:spcBef>
              <a:spcAft>
                <a:spcPts val="0"/>
              </a:spcAft>
              <a:defRPr/>
            </a:pPr>
            <a:r>
              <a:rPr lang="ru-RU" sz="2800" b="1" dirty="0">
                <a:solidFill>
                  <a:schemeClr val="accent1">
                    <a:lumMod val="50000"/>
                  </a:schemeClr>
                </a:solidFill>
                <a:ea typeface="+mj-ea"/>
                <a:cs typeface="Arial" pitchFamily="34" charset="0"/>
              </a:rPr>
              <a:t>«</a:t>
            </a:r>
            <a:r>
              <a:rPr lang="ru-RU" sz="3600" b="1" dirty="0">
                <a:solidFill>
                  <a:schemeClr val="accent1">
                    <a:lumMod val="50000"/>
                  </a:schemeClr>
                </a:solidFill>
                <a:ea typeface="+mj-ea"/>
                <a:cs typeface="Arial" pitchFamily="34" charset="0"/>
              </a:rPr>
              <a:t>Ишемический» ДМО</a:t>
            </a:r>
            <a:endParaRPr lang="en-AU" sz="3600" dirty="0">
              <a:effectLst>
                <a:outerShdw blurRad="38100" dist="38100" dir="2700000" algn="tl">
                  <a:srgbClr val="000000"/>
                </a:outerShdw>
              </a:effectLst>
              <a:latin typeface="+mn-lt"/>
            </a:endParaRPr>
          </a:p>
        </p:txBody>
      </p:sp>
      <p:pic>
        <p:nvPicPr>
          <p:cNvPr id="16390" name="Picture 11"/>
          <p:cNvPicPr>
            <a:picLocks noChangeAspect="1" noChangeArrowheads="1"/>
          </p:cNvPicPr>
          <p:nvPr/>
        </p:nvPicPr>
        <p:blipFill>
          <a:blip r:embed="rId4" cstate="print"/>
          <a:srcRect/>
          <a:stretch>
            <a:fillRect/>
          </a:stretch>
        </p:blipFill>
        <p:spPr bwMode="auto">
          <a:xfrm>
            <a:off x="1114425" y="4470400"/>
            <a:ext cx="7315200" cy="1958975"/>
          </a:xfrm>
          <a:prstGeom prst="rect">
            <a:avLst/>
          </a:prstGeom>
          <a:noFill/>
          <a:ln w="9525">
            <a:solidFill>
              <a:srgbClr val="F7A603"/>
            </a:solid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686800" cy="1143000"/>
          </a:xfrm>
        </p:spPr>
        <p:txBody>
          <a:bodyPr>
            <a:noAutofit/>
          </a:bodyPr>
          <a:lstStyle/>
          <a:p>
            <a:r>
              <a:rPr lang="ru-RU" altLang="en-US" sz="3200" b="1" dirty="0"/>
              <a:t>Частота развития </a:t>
            </a:r>
            <a:r>
              <a:rPr lang="ru-RU" altLang="en-US" sz="3200" b="1" dirty="0" err="1"/>
              <a:t>макулярного</a:t>
            </a:r>
            <a:r>
              <a:rPr lang="ru-RU" altLang="en-US" sz="3200" b="1" dirty="0"/>
              <a:t> отека </a:t>
            </a:r>
            <a:r>
              <a:rPr lang="ru-RU" altLang="en-US" sz="3200" b="1" dirty="0" smtClean="0"/>
              <a:t>после </a:t>
            </a:r>
            <a:r>
              <a:rPr lang="ru-RU" altLang="en-US" sz="3200" b="1" dirty="0" err="1" smtClean="0"/>
              <a:t>факоэмульсификации</a:t>
            </a:r>
            <a:r>
              <a:rPr lang="ru-RU" altLang="en-US" sz="3200" b="1" dirty="0" smtClean="0"/>
              <a:t>  катаракты </a:t>
            </a:r>
            <a:endParaRPr lang="en-US" sz="3200" dirty="0">
              <a:ea typeface="ＭＳ Ｐゴシック" pitchFamily="-109" charset="-128"/>
              <a:cs typeface="Verdana"/>
            </a:endParaRPr>
          </a:p>
        </p:txBody>
      </p:sp>
      <p:sp>
        <p:nvSpPr>
          <p:cNvPr id="8" name="Content Placeholder 7"/>
          <p:cNvSpPr>
            <a:spLocks noGrp="1"/>
          </p:cNvSpPr>
          <p:nvPr>
            <p:ph idx="1"/>
          </p:nvPr>
        </p:nvSpPr>
        <p:spPr>
          <a:xfrm>
            <a:off x="685800" y="2276872"/>
            <a:ext cx="5038328" cy="4190216"/>
          </a:xfrm>
        </p:spPr>
        <p:txBody>
          <a:bodyPr>
            <a:noAutofit/>
          </a:bodyPr>
          <a:lstStyle/>
          <a:p>
            <a:r>
              <a:rPr lang="ru-RU" altLang="en-US" sz="2400" b="1" dirty="0" smtClean="0"/>
              <a:t>У пациентов больных СД частота   осложнения после  ФЭК достигает 31 - 81% </a:t>
            </a:r>
            <a:endParaRPr lang="en-US" altLang="en-US" sz="2400" b="1" dirty="0" smtClean="0"/>
          </a:p>
          <a:p>
            <a:r>
              <a:rPr lang="ru-RU" sz="2400" b="1" dirty="0" smtClean="0"/>
              <a:t>Любая технология удаления катаракты у больных СД,  даже идеально проведенная, не исключает возможности возникновения и прогрессирования ДР, развития </a:t>
            </a:r>
            <a:r>
              <a:rPr lang="ru-RU" sz="2400" b="1" dirty="0" err="1" smtClean="0"/>
              <a:t>макулярного</a:t>
            </a:r>
            <a:r>
              <a:rPr lang="ru-RU" sz="2400" b="1" dirty="0" smtClean="0"/>
              <a:t> отека </a:t>
            </a:r>
            <a:endParaRPr lang="en-US" sz="2400" b="1" dirty="0"/>
          </a:p>
        </p:txBody>
      </p:sp>
      <p:pic>
        <p:nvPicPr>
          <p:cNvPr id="6" name="image11.jpg" descr="6"/>
          <p:cNvPicPr/>
          <p:nvPr/>
        </p:nvPicPr>
        <p:blipFill>
          <a:blip r:embed="rId2" cstate="print">
            <a:extLst/>
          </a:blip>
          <a:srcRect l="5394" r="992"/>
          <a:stretch>
            <a:fillRect/>
          </a:stretch>
        </p:blipFill>
        <p:spPr>
          <a:xfrm>
            <a:off x="6012160" y="2440615"/>
            <a:ext cx="2302024" cy="2349697"/>
          </a:xfrm>
          <a:prstGeom prst="rect">
            <a:avLst/>
          </a:prstGeom>
          <a:ln>
            <a:solidFill>
              <a:srgbClr val="FFFFFF"/>
            </a:solidFill>
            <a:miter/>
          </a:ln>
        </p:spPr>
      </p:pic>
    </p:spTree>
    <p:extLst>
      <p:ext uri="{BB962C8B-B14F-4D97-AF65-F5344CB8AC3E}">
        <p14:creationId xmlns="" xmlns:p14="http://schemas.microsoft.com/office/powerpoint/2010/main" val="24884876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2" descr="f1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388350" y="0"/>
            <a:ext cx="755650" cy="695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892" name="TextBox 5"/>
          <p:cNvSpPr txBox="1">
            <a:spLocks noChangeArrowheads="1"/>
          </p:cNvSpPr>
          <p:nvPr/>
        </p:nvSpPr>
        <p:spPr bwMode="auto">
          <a:xfrm>
            <a:off x="468313" y="133350"/>
            <a:ext cx="77755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ru-RU" altLang="en-US" sz="2400" b="1" dirty="0">
                <a:latin typeface="Times New Roman" panose="02020603050405020304" pitchFamily="18" charset="0"/>
                <a:cs typeface="Times New Roman" panose="02020603050405020304" pitchFamily="18" charset="0"/>
              </a:rPr>
              <a:t>Кистозный  и диабетический </a:t>
            </a:r>
            <a:r>
              <a:rPr lang="ru-RU" altLang="en-US" sz="2400" b="1" dirty="0" err="1">
                <a:latin typeface="Times New Roman" panose="02020603050405020304" pitchFamily="18" charset="0"/>
                <a:cs typeface="Times New Roman" panose="02020603050405020304" pitchFamily="18" charset="0"/>
              </a:rPr>
              <a:t>макулярный</a:t>
            </a:r>
            <a:r>
              <a:rPr lang="ru-RU" altLang="en-US" sz="2400" b="1" dirty="0">
                <a:latin typeface="Times New Roman" panose="02020603050405020304" pitchFamily="18" charset="0"/>
                <a:cs typeface="Times New Roman" panose="02020603050405020304" pitchFamily="18" charset="0"/>
              </a:rPr>
              <a:t> отек</a:t>
            </a:r>
          </a:p>
        </p:txBody>
      </p:sp>
      <p:sp>
        <p:nvSpPr>
          <p:cNvPr id="8" name="TextBox 7"/>
          <p:cNvSpPr txBox="1"/>
          <p:nvPr/>
        </p:nvSpPr>
        <p:spPr>
          <a:xfrm>
            <a:off x="298450" y="765174"/>
            <a:ext cx="8731250" cy="3416320"/>
          </a:xfrm>
          <a:prstGeom prst="rect">
            <a:avLst/>
          </a:prstGeom>
          <a:noFill/>
        </p:spPr>
        <p:txBody>
          <a:bodyPr wrap="square">
            <a:spAutoFit/>
          </a:bodyPr>
          <a:lstStyle/>
          <a:p>
            <a:pPr>
              <a:defRPr/>
            </a:pPr>
            <a:r>
              <a:rPr lang="ru-RU" sz="2400" b="1" dirty="0" smtClean="0">
                <a:latin typeface="Times New Roman" panose="02020603050405020304" pitchFamily="18" charset="0"/>
                <a:cs typeface="Times New Roman" panose="02020603050405020304" pitchFamily="18" charset="0"/>
              </a:rPr>
              <a:t>Клинически </a:t>
            </a:r>
            <a:r>
              <a:rPr lang="ru-RU" sz="2400" b="1" dirty="0">
                <a:latin typeface="Times New Roman" panose="02020603050405020304" pitchFamily="18" charset="0"/>
                <a:cs typeface="Times New Roman" panose="02020603050405020304" pitchFamily="18" charset="0"/>
              </a:rPr>
              <a:t>значимый КМО, сопровождающийся снижением остроты зрения и выявляется:</a:t>
            </a:r>
          </a:p>
          <a:p>
            <a:pPr marL="342900" indent="-342900">
              <a:buFontTx/>
              <a:buChar char="-"/>
              <a:defRPr/>
            </a:pPr>
            <a:r>
              <a:rPr lang="ru-RU" sz="2400" b="1" dirty="0">
                <a:latin typeface="Times New Roman" panose="02020603050405020304" pitchFamily="18" charset="0"/>
                <a:cs typeface="Times New Roman" panose="02020603050405020304" pitchFamily="18" charset="0"/>
              </a:rPr>
              <a:t>при офтальмоскопии в 0,1-2,35% </a:t>
            </a:r>
            <a:r>
              <a:rPr lang="ru-RU" sz="2400" b="1" dirty="0" smtClean="0">
                <a:latin typeface="Times New Roman" panose="02020603050405020304" pitchFamily="18"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a:p>
            <a:pPr marL="342900" indent="-342900">
              <a:buFontTx/>
              <a:buChar char="-"/>
              <a:defRPr/>
            </a:pPr>
            <a:r>
              <a:rPr lang="ru-RU" sz="2400" b="1" dirty="0">
                <a:latin typeface="Times New Roman" panose="02020603050405020304" pitchFamily="18" charset="0"/>
                <a:cs typeface="Times New Roman" panose="02020603050405020304" pitchFamily="18" charset="0"/>
              </a:rPr>
              <a:t>по данным оптической когерентной томографии (ОКТ) – в 4-11% </a:t>
            </a:r>
          </a:p>
          <a:p>
            <a:pPr marL="342900" indent="-342900">
              <a:buFontTx/>
              <a:buChar char="-"/>
              <a:defRPr/>
            </a:pPr>
            <a:r>
              <a:rPr lang="ru-RU" sz="2400" b="1" dirty="0" smtClean="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1-2 </a:t>
            </a:r>
            <a:r>
              <a:rPr lang="ru-RU" sz="2400" b="1" dirty="0" smtClean="0">
                <a:latin typeface="Times New Roman" panose="02020603050405020304" pitchFamily="18" charset="0"/>
                <a:cs typeface="Times New Roman" panose="02020603050405020304" pitchFamily="18" charset="0"/>
              </a:rPr>
              <a:t>месяца </a:t>
            </a:r>
            <a:r>
              <a:rPr lang="ru-RU" sz="2400" b="1" dirty="0">
                <a:latin typeface="Times New Roman" panose="02020603050405020304" pitchFamily="18" charset="0"/>
                <a:cs typeface="Times New Roman" panose="02020603050405020304" pitchFamily="18" charset="0"/>
              </a:rPr>
              <a:t>после   </a:t>
            </a:r>
          </a:p>
          <a:p>
            <a:pPr>
              <a:defRPr/>
            </a:pPr>
            <a:r>
              <a:rPr lang="ru-RU" sz="2400" b="1" dirty="0">
                <a:latin typeface="Times New Roman" panose="02020603050405020304" pitchFamily="18" charset="0"/>
                <a:cs typeface="Times New Roman" panose="02020603050405020304" pitchFamily="18" charset="0"/>
              </a:rPr>
              <a:t>      операции  в 20-30% </a:t>
            </a:r>
            <a:r>
              <a:rPr lang="ru-RU" sz="2400" b="1" dirty="0" smtClean="0">
                <a:latin typeface="Times New Roman" panose="02020603050405020304" pitchFamily="18" charset="0"/>
                <a:cs typeface="Times New Roman" panose="02020603050405020304" pitchFamily="18" charset="0"/>
              </a:rPr>
              <a:t>случаев;</a:t>
            </a:r>
            <a:endParaRPr lang="ru-RU" sz="2400" b="1" dirty="0">
              <a:latin typeface="Times New Roman" panose="02020603050405020304" pitchFamily="18" charset="0"/>
              <a:cs typeface="Times New Roman" panose="02020603050405020304" pitchFamily="18" charset="0"/>
            </a:endParaRPr>
          </a:p>
          <a:p>
            <a:pPr marL="342900" indent="-342900">
              <a:buFontTx/>
              <a:buChar char="-"/>
              <a:defRPr/>
            </a:pPr>
            <a:r>
              <a:rPr lang="ru-RU" sz="2400" b="1" dirty="0">
                <a:latin typeface="Times New Roman" panose="02020603050405020304" pitchFamily="18" charset="0"/>
                <a:cs typeface="Times New Roman" panose="02020603050405020304" pitchFamily="18" charset="0"/>
              </a:rPr>
              <a:t>56% у больных СД с </a:t>
            </a:r>
            <a:r>
              <a:rPr lang="ru-RU" sz="2400" b="1" dirty="0" err="1">
                <a:latin typeface="Times New Roman" panose="02020603050405020304" pitchFamily="18" charset="0"/>
                <a:cs typeface="Times New Roman" panose="02020603050405020304" pitchFamily="18" charset="0"/>
              </a:rPr>
              <a:t>непролиферативной</a:t>
            </a:r>
            <a:endParaRPr lang="ru-RU" sz="2400" b="1" dirty="0">
              <a:latin typeface="Times New Roman" panose="02020603050405020304" pitchFamily="18" charset="0"/>
              <a:cs typeface="Times New Roman" panose="02020603050405020304" pitchFamily="18" charset="0"/>
            </a:endParaRPr>
          </a:p>
          <a:p>
            <a:pPr>
              <a:defRPr/>
            </a:pPr>
            <a:r>
              <a:rPr lang="ru-RU" sz="2400" b="1" dirty="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ДР</a:t>
            </a:r>
            <a:endParaRPr lang="ru-RU" sz="2400" b="1" dirty="0">
              <a:latin typeface="Times New Roman" panose="02020603050405020304" pitchFamily="18" charset="0"/>
              <a:cs typeface="Times New Roman" panose="02020603050405020304" pitchFamily="18" charset="0"/>
            </a:endParaRPr>
          </a:p>
        </p:txBody>
      </p:sp>
      <p:sp>
        <p:nvSpPr>
          <p:cNvPr id="37894" name="TextBox 9"/>
          <p:cNvSpPr txBox="1">
            <a:spLocks noChangeArrowheads="1"/>
          </p:cNvSpPr>
          <p:nvPr/>
        </p:nvSpPr>
        <p:spPr bwMode="auto">
          <a:xfrm>
            <a:off x="267237" y="5753837"/>
            <a:ext cx="7920037"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ru-RU" altLang="en-US" sz="1000" dirty="0" smtClean="0">
                <a:solidFill>
                  <a:srgbClr val="002060"/>
                </a:solidFill>
                <a:latin typeface="Times New Roman" panose="02020603050405020304" pitchFamily="18" charset="0"/>
                <a:cs typeface="Times New Roman" panose="02020603050405020304" pitchFamily="18" charset="0"/>
              </a:rPr>
              <a:t>1</a:t>
            </a:r>
            <a:endParaRPr lang="en-US" altLang="en-US" sz="1000" dirty="0">
              <a:solidFill>
                <a:srgbClr val="00206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95536" y="5288340"/>
            <a:ext cx="8496944" cy="1200329"/>
          </a:xfrm>
          <a:prstGeom prst="rect">
            <a:avLst/>
          </a:prstGeom>
          <a:noFill/>
        </p:spPr>
        <p:txBody>
          <a:bodyPr wrap="square">
            <a:spAutoFit/>
          </a:bodyPr>
          <a:lstStyle/>
          <a:p>
            <a:pPr>
              <a:defRPr/>
            </a:pPr>
            <a:r>
              <a:rPr lang="ru-RU" sz="2400" b="1" dirty="0" smtClean="0">
                <a:latin typeface="Times New Roman" panose="02020603050405020304" pitchFamily="18" charset="0"/>
                <a:cs typeface="Times New Roman" panose="02020603050405020304" pitchFamily="18" charset="0"/>
              </a:rPr>
              <a:t>Патогенез:</a:t>
            </a:r>
          </a:p>
          <a:p>
            <a:pPr marL="457200" indent="-457200">
              <a:buFontTx/>
              <a:buAutoNum type="arabicPeriod"/>
              <a:defRPr/>
            </a:pPr>
            <a:r>
              <a:rPr lang="ru-RU" sz="2400" b="1" dirty="0" smtClean="0">
                <a:latin typeface="Times New Roman" panose="02020603050405020304" pitchFamily="18" charset="0"/>
                <a:cs typeface="Times New Roman" panose="02020603050405020304" pitchFamily="18" charset="0"/>
              </a:rPr>
              <a:t>теория </a:t>
            </a:r>
            <a:r>
              <a:rPr lang="ru-RU" sz="2400" b="1" dirty="0">
                <a:latin typeface="Times New Roman" panose="02020603050405020304" pitchFamily="18" charset="0"/>
                <a:cs typeface="Times New Roman" panose="02020603050405020304" pitchFamily="18" charset="0"/>
              </a:rPr>
              <a:t>воспаления (</a:t>
            </a:r>
            <a:r>
              <a:rPr lang="en-US" sz="2400" b="1" dirty="0" err="1">
                <a:latin typeface="Times New Roman" panose="02020603050405020304" pitchFamily="18" charset="0"/>
                <a:cs typeface="Times New Roman" panose="02020603050405020304" pitchFamily="18" charset="0"/>
              </a:rPr>
              <a:t>Gass</a:t>
            </a:r>
            <a:r>
              <a:rPr lang="en-US" sz="2400" b="1" dirty="0">
                <a:latin typeface="Times New Roman" panose="02020603050405020304" pitchFamily="18" charset="0"/>
                <a:cs typeface="Times New Roman" panose="02020603050405020304" pitchFamily="18" charset="0"/>
              </a:rPr>
              <a:t> &amp; Norton)</a:t>
            </a:r>
            <a:r>
              <a:rPr lang="ru-RU" sz="2400" b="1" dirty="0">
                <a:latin typeface="Times New Roman" panose="02020603050405020304" pitchFamily="18" charset="0"/>
                <a:cs typeface="Times New Roman" panose="02020603050405020304" pitchFamily="18" charset="0"/>
              </a:rPr>
              <a:t>;</a:t>
            </a:r>
          </a:p>
          <a:p>
            <a:pPr marL="457200" indent="-457200">
              <a:buFontTx/>
              <a:buAutoNum type="arabicPeriod"/>
              <a:defRPr/>
            </a:pPr>
            <a:r>
              <a:rPr lang="ru-RU" sz="2400" b="1" dirty="0" err="1">
                <a:latin typeface="Times New Roman" panose="02020603050405020304" pitchFamily="18" charset="0"/>
                <a:cs typeface="Times New Roman" panose="02020603050405020304" pitchFamily="18" charset="0"/>
              </a:rPr>
              <a:t>витреомакулярный</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тракционный</a:t>
            </a:r>
            <a:r>
              <a:rPr lang="ru-RU" sz="2400" b="1" dirty="0">
                <a:latin typeface="Times New Roman" panose="02020603050405020304" pitchFamily="18" charset="0"/>
                <a:cs typeface="Times New Roman" panose="02020603050405020304" pitchFamily="18" charset="0"/>
              </a:rPr>
              <a:t> синдром</a:t>
            </a:r>
          </a:p>
        </p:txBody>
      </p:sp>
      <p:pic>
        <p:nvPicPr>
          <p:cNvPr id="37896" name="Рисунок 11"/>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588224" y="3356992"/>
            <a:ext cx="2555776" cy="23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6429666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687498" y="1844824"/>
            <a:ext cx="3794760" cy="4525328"/>
          </a:xfrm>
        </p:spPr>
        <p:txBody>
          <a:bodyPr/>
          <a:lstStyle/>
          <a:p>
            <a:pPr algn="just"/>
            <a:r>
              <a:rPr lang="ru-RU" b="1" dirty="0" err="1"/>
              <a:t>Интравитреальное</a:t>
            </a:r>
            <a:r>
              <a:rPr lang="ru-RU" b="1" dirty="0"/>
              <a:t> введение анти-</a:t>
            </a:r>
            <a:r>
              <a:rPr lang="en-US" b="1" dirty="0"/>
              <a:t>VEGF  </a:t>
            </a:r>
            <a:r>
              <a:rPr lang="ru-RU" b="1" dirty="0"/>
              <a:t>препаратов (</a:t>
            </a:r>
            <a:r>
              <a:rPr lang="ru-RU" b="1" dirty="0" err="1"/>
              <a:t>Ранибизумаб</a:t>
            </a:r>
            <a:r>
              <a:rPr lang="ru-RU" b="1" dirty="0"/>
              <a:t>, </a:t>
            </a:r>
            <a:r>
              <a:rPr lang="ru-RU" b="1" dirty="0" err="1" smtClean="0"/>
              <a:t>Афлиберцепт</a:t>
            </a:r>
            <a:r>
              <a:rPr lang="ru-RU" b="1" dirty="0" smtClean="0"/>
              <a:t>, </a:t>
            </a:r>
            <a:r>
              <a:rPr lang="ru-RU" b="1" dirty="0" err="1" smtClean="0"/>
              <a:t>Бролуцизумаб,озурдекс</a:t>
            </a:r>
            <a:endParaRPr lang="ru-RU" b="1" dirty="0"/>
          </a:p>
          <a:p>
            <a:r>
              <a:rPr lang="ru-RU" b="1" dirty="0" smtClean="0"/>
              <a:t>Витреоретинальная  </a:t>
            </a:r>
            <a:r>
              <a:rPr lang="ru-RU" b="1" dirty="0"/>
              <a:t>хирургия</a:t>
            </a:r>
          </a:p>
        </p:txBody>
      </p:sp>
      <p:sp>
        <p:nvSpPr>
          <p:cNvPr id="5" name="Title 4"/>
          <p:cNvSpPr>
            <a:spLocks noGrp="1"/>
          </p:cNvSpPr>
          <p:nvPr>
            <p:ph type="title"/>
          </p:nvPr>
        </p:nvSpPr>
        <p:spPr>
          <a:xfrm>
            <a:off x="0" y="0"/>
            <a:ext cx="8964488" cy="1417320"/>
          </a:xfrm>
        </p:spPr>
        <p:txBody>
          <a:bodyPr>
            <a:normAutofit fontScale="90000"/>
          </a:bodyPr>
          <a:lstStyle/>
          <a:p>
            <a:r>
              <a:rPr lang="ru-RU" b="1" dirty="0" smtClean="0"/>
              <a:t>Современные хирургические </a:t>
            </a:r>
            <a:r>
              <a:rPr lang="ru-RU" b="1" dirty="0"/>
              <a:t>методы лечения  </a:t>
            </a:r>
            <a:r>
              <a:rPr lang="ru-RU" b="1" dirty="0" err="1"/>
              <a:t>макулярного</a:t>
            </a:r>
            <a:r>
              <a:rPr lang="ru-RU" b="1" dirty="0"/>
              <a:t>  отека</a:t>
            </a:r>
            <a:endParaRPr lang="en-US" b="1" dirty="0"/>
          </a:p>
        </p:txBody>
      </p:sp>
      <p:pic>
        <p:nvPicPr>
          <p:cNvPr id="9" name="Picture 4" descr="http://srxa.files.wordpress.com/2010/08/ozurdex.jpg">
            <a:hlinkClick r:id="rId2"/>
          </p:cNvPr>
          <p:cNvPicPr>
            <a:picLocks noGrp="1" noChangeAspect="1" noChangeArrowheads="1"/>
          </p:cNvPicPr>
          <p:nvPr>
            <p:ph sz="half" idx="2"/>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93904" y="1448939"/>
            <a:ext cx="2664296" cy="20568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2" descr="http://ars.els-cdn.com/content/image/1-s2.0-S0039625799000363-gr6a.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786884" y="3771425"/>
            <a:ext cx="2671316" cy="1954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868699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txBox="1">
            <a:spLocks noGrp="1" noChangeArrowheads="1"/>
          </p:cNvSpPr>
          <p:nvPr/>
        </p:nvSpPr>
        <p:spPr bwMode="auto">
          <a:xfrm>
            <a:off x="7010400" y="-11113"/>
            <a:ext cx="2133600" cy="476251"/>
          </a:xfrm>
          <a:prstGeom prst="rect">
            <a:avLst/>
          </a:prstGeom>
          <a:noFill/>
          <a:ln w="9525">
            <a:noFill/>
            <a:miter lim="800000"/>
            <a:headEnd/>
            <a:tailEnd/>
          </a:ln>
        </p:spPr>
        <p:txBody>
          <a:bodyPr/>
          <a:lstStyle/>
          <a:p>
            <a:pPr algn="r"/>
            <a:fld id="{AAFDC19F-6611-487E-9637-2D6393E7D2F2}" type="slidenum">
              <a:rPr lang="en-US" sz="1000">
                <a:latin typeface="Calibri" pitchFamily="34" charset="0"/>
              </a:rPr>
              <a:pPr algn="r"/>
              <a:t>26</a:t>
            </a:fld>
            <a:endParaRPr lang="en-US" sz="1000">
              <a:latin typeface="Calibri" pitchFamily="34" charset="0"/>
            </a:endParaRPr>
          </a:p>
        </p:txBody>
      </p:sp>
      <p:sp>
        <p:nvSpPr>
          <p:cNvPr id="24579" name="Rectangle 8"/>
          <p:cNvSpPr>
            <a:spLocks noGrp="1" noChangeArrowheads="1"/>
          </p:cNvSpPr>
          <p:nvPr>
            <p:ph type="title"/>
          </p:nvPr>
        </p:nvSpPr>
        <p:spPr>
          <a:xfrm>
            <a:off x="539552" y="288032"/>
            <a:ext cx="8208912" cy="764704"/>
          </a:xfrm>
        </p:spPr>
        <p:txBody>
          <a:bodyPr>
            <a:normAutofit/>
          </a:bodyPr>
          <a:lstStyle/>
          <a:p>
            <a:pPr eaLnBrk="1" hangingPunct="1">
              <a:defRPr/>
            </a:pPr>
            <a:r>
              <a:rPr lang="ru-RU" sz="3200" b="1" dirty="0" smtClean="0"/>
              <a:t>Стандарт медицинской помощи</a:t>
            </a:r>
            <a:endParaRPr lang="en-US" sz="3200" b="1" dirty="0" smtClean="0"/>
          </a:p>
        </p:txBody>
      </p:sp>
      <p:sp>
        <p:nvSpPr>
          <p:cNvPr id="21508" name="Rectangle 9"/>
          <p:cNvSpPr>
            <a:spLocks noGrp="1" noChangeArrowheads="1"/>
          </p:cNvSpPr>
          <p:nvPr>
            <p:ph idx="1"/>
          </p:nvPr>
        </p:nvSpPr>
        <p:spPr>
          <a:xfrm>
            <a:off x="179513" y="1428750"/>
            <a:ext cx="8507288" cy="4525963"/>
          </a:xfrm>
        </p:spPr>
        <p:txBody>
          <a:bodyPr/>
          <a:lstStyle/>
          <a:p>
            <a:pPr eaLnBrk="1" hangingPunct="1">
              <a:buClr>
                <a:srgbClr val="FFC000"/>
              </a:buClr>
            </a:pPr>
            <a:r>
              <a:rPr lang="ru-RU" sz="2800" b="1" dirty="0" smtClean="0"/>
              <a:t>Действующий стандарт первичной  медико-санитарной помощи при диабетической </a:t>
            </a:r>
            <a:r>
              <a:rPr lang="ru-RU" sz="2800" b="1" dirty="0" err="1" smtClean="0"/>
              <a:t>ретинопатии</a:t>
            </a:r>
            <a:r>
              <a:rPr lang="ru-RU" sz="2800" b="1" dirty="0" smtClean="0"/>
              <a:t> и диабетическом </a:t>
            </a:r>
            <a:r>
              <a:rPr lang="ru-RU" sz="2800" b="1" dirty="0" err="1" smtClean="0"/>
              <a:t>макулярном</a:t>
            </a:r>
            <a:r>
              <a:rPr lang="ru-RU" sz="2800" b="1" dirty="0" smtClean="0"/>
              <a:t> отеке</a:t>
            </a:r>
            <a:endParaRPr lang="en-GB" sz="2800" b="1" dirty="0" smtClean="0"/>
          </a:p>
          <a:p>
            <a:pPr eaLnBrk="1" hangingPunct="1">
              <a:buClr>
                <a:srgbClr val="FFC000"/>
              </a:buClr>
              <a:buNone/>
            </a:pPr>
            <a:r>
              <a:rPr lang="ru-RU" sz="2800" b="1" dirty="0" smtClean="0"/>
              <a:t>Приказ МЗ РФ от 24.12.2012 №1492н; (зарегистрирован в Минюсте России</a:t>
            </a:r>
          </a:p>
          <a:p>
            <a:pPr eaLnBrk="1" hangingPunct="1">
              <a:buClr>
                <a:srgbClr val="FFC000"/>
              </a:buClr>
              <a:buNone/>
            </a:pPr>
            <a:r>
              <a:rPr lang="ru-RU" sz="2800" b="1" dirty="0" smtClean="0"/>
              <a:t> 19.03.2013 №27776)</a:t>
            </a:r>
            <a:endParaRPr lang="en-GB" sz="2800" b="1" dirty="0" smtClean="0"/>
          </a:p>
          <a:p>
            <a:pPr eaLnBrk="1" hangingPunct="1"/>
            <a:endParaRPr lang="en-US" sz="2000" b="1" dirty="0" smtClean="0"/>
          </a:p>
        </p:txBody>
      </p:sp>
      <p:sp>
        <p:nvSpPr>
          <p:cNvPr id="25606" name="TextBox 5"/>
          <p:cNvSpPr txBox="1">
            <a:spLocks noChangeArrowheads="1"/>
          </p:cNvSpPr>
          <p:nvPr/>
        </p:nvSpPr>
        <p:spPr bwMode="auto">
          <a:xfrm>
            <a:off x="6772275" y="6500813"/>
            <a:ext cx="282450" cy="253916"/>
          </a:xfrm>
          <a:prstGeom prst="rect">
            <a:avLst/>
          </a:prstGeom>
          <a:noFill/>
          <a:ln w="9525">
            <a:noFill/>
            <a:miter lim="800000"/>
            <a:headEnd/>
            <a:tailEnd/>
          </a:ln>
        </p:spPr>
        <p:txBody>
          <a:bodyPr wrap="none">
            <a:spAutoFit/>
          </a:bodyPr>
          <a:lstStyle/>
          <a:p>
            <a:pPr>
              <a:defRPr/>
            </a:pPr>
            <a:r>
              <a:rPr lang="ru-RU" sz="1050" i="1" dirty="0" smtClean="0">
                <a:cs typeface="Arial" pitchFamily="34" charset="0"/>
              </a:rPr>
              <a:t>*-</a:t>
            </a:r>
            <a:endParaRPr lang="en-US" sz="1050" i="1" dirty="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t>Оснащение лазерного кабинета при поликлинике</a:t>
            </a:r>
            <a:endParaRPr lang="ru-RU" sz="2800" b="1" dirty="0"/>
          </a:p>
        </p:txBody>
      </p:sp>
      <p:sp>
        <p:nvSpPr>
          <p:cNvPr id="3" name="Содержимое 2"/>
          <p:cNvSpPr>
            <a:spLocks noGrp="1"/>
          </p:cNvSpPr>
          <p:nvPr>
            <p:ph idx="1"/>
          </p:nvPr>
        </p:nvSpPr>
        <p:spPr/>
        <p:txBody>
          <a:bodyPr/>
          <a:lstStyle/>
          <a:p>
            <a:r>
              <a:rPr lang="ru-RU" dirty="0" smtClean="0"/>
              <a:t>1. </a:t>
            </a:r>
            <a:r>
              <a:rPr lang="ru-RU" sz="2400" b="1" dirty="0" smtClean="0"/>
              <a:t>Лазерный </a:t>
            </a:r>
            <a:r>
              <a:rPr lang="ru-RU" sz="2400" b="1" dirty="0" err="1" smtClean="0"/>
              <a:t>фотокоагулятор</a:t>
            </a:r>
            <a:r>
              <a:rPr lang="en-US" sz="2400" b="1" dirty="0" smtClean="0"/>
              <a:t>  532 Supra </a:t>
            </a:r>
            <a:r>
              <a:rPr lang="ru-RU" sz="2400" b="1" dirty="0" smtClean="0"/>
              <a:t>фирмы</a:t>
            </a:r>
            <a:r>
              <a:rPr lang="en-US" sz="2400" b="1" dirty="0" smtClean="0"/>
              <a:t> </a:t>
            </a:r>
            <a:r>
              <a:rPr lang="en-US" sz="2400" b="1" dirty="0" err="1" smtClean="0"/>
              <a:t>Quantel</a:t>
            </a:r>
            <a:r>
              <a:rPr lang="en-US" sz="2400" b="1" dirty="0" smtClean="0"/>
              <a:t> Medical </a:t>
            </a:r>
            <a:r>
              <a:rPr lang="ru-RU" sz="2400" b="1" dirty="0" smtClean="0"/>
              <a:t>Франция и </a:t>
            </a:r>
            <a:r>
              <a:rPr lang="en-US" sz="2400" b="1" dirty="0" err="1" smtClean="0"/>
              <a:t>Visulas</a:t>
            </a:r>
            <a:r>
              <a:rPr lang="en-US" sz="2400" b="1" dirty="0" smtClean="0"/>
              <a:t> 523S </a:t>
            </a:r>
            <a:r>
              <a:rPr lang="ru-RU" sz="2400" b="1" dirty="0" smtClean="0"/>
              <a:t>фирмы </a:t>
            </a:r>
            <a:r>
              <a:rPr lang="en-US" sz="2400" b="1" dirty="0" smtClean="0"/>
              <a:t>Karl </a:t>
            </a:r>
            <a:r>
              <a:rPr lang="en-US" sz="2400" b="1" dirty="0" err="1" smtClean="0"/>
              <a:t>Zeiss</a:t>
            </a:r>
            <a:r>
              <a:rPr lang="en-US" sz="2400" b="1" dirty="0" smtClean="0"/>
              <a:t> </a:t>
            </a:r>
            <a:r>
              <a:rPr lang="en-US" sz="2400" b="1" dirty="0" err="1" smtClean="0"/>
              <a:t>Meditec</a:t>
            </a:r>
            <a:r>
              <a:rPr lang="en-US" sz="2400" b="1" dirty="0" smtClean="0"/>
              <a:t> </a:t>
            </a:r>
            <a:r>
              <a:rPr lang="ru-RU" sz="2400" b="1" dirty="0" smtClean="0"/>
              <a:t>Германия</a:t>
            </a:r>
          </a:p>
          <a:p>
            <a:r>
              <a:rPr lang="ru-RU" sz="2400" b="1" dirty="0" smtClean="0"/>
              <a:t>    В конце 2022 года ожидается поставка </a:t>
            </a:r>
            <a:r>
              <a:rPr lang="ru-RU" sz="2400" b="1" dirty="0" err="1" smtClean="0"/>
              <a:t>ИАГ-лазера</a:t>
            </a:r>
            <a:r>
              <a:rPr lang="ru-RU" sz="2400" b="1" dirty="0" smtClean="0"/>
              <a:t> </a:t>
            </a:r>
            <a:r>
              <a:rPr lang="en-US" sz="2400" b="1" dirty="0" err="1" smtClean="0"/>
              <a:t>Optimus</a:t>
            </a:r>
            <a:r>
              <a:rPr lang="en-US" sz="2400" b="1" dirty="0" smtClean="0"/>
              <a:t> II </a:t>
            </a:r>
            <a:r>
              <a:rPr lang="ru-RU" sz="2400" b="1" dirty="0" smtClean="0"/>
              <a:t> и коагулятора с паттерном </a:t>
            </a:r>
            <a:r>
              <a:rPr lang="en-US" sz="2400" b="1" dirty="0" err="1" smtClean="0"/>
              <a:t>Vitra</a:t>
            </a:r>
            <a:r>
              <a:rPr lang="en-US" sz="2400" b="1" dirty="0" smtClean="0"/>
              <a:t> </a:t>
            </a:r>
            <a:r>
              <a:rPr lang="ru-RU" sz="2400" b="1" dirty="0" smtClean="0"/>
              <a:t>(«</a:t>
            </a:r>
            <a:r>
              <a:rPr lang="ru-RU" sz="2400" b="1" dirty="0" err="1" smtClean="0"/>
              <a:t>Квантель</a:t>
            </a:r>
            <a:r>
              <a:rPr lang="ru-RU" sz="2400" b="1" dirty="0" smtClean="0"/>
              <a:t> </a:t>
            </a:r>
            <a:r>
              <a:rPr lang="ru-RU" sz="2400" b="1" dirty="0" err="1" smtClean="0"/>
              <a:t>Медикал</a:t>
            </a:r>
            <a:r>
              <a:rPr lang="ru-RU" sz="2400" b="1" dirty="0" smtClean="0"/>
              <a:t>»</a:t>
            </a:r>
            <a:endParaRPr lang="ru-RU" sz="24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txBox="1">
            <a:spLocks noGrp="1" noChangeArrowheads="1"/>
          </p:cNvSpPr>
          <p:nvPr/>
        </p:nvSpPr>
        <p:spPr bwMode="auto">
          <a:xfrm>
            <a:off x="7010400" y="-11113"/>
            <a:ext cx="2133600" cy="476251"/>
          </a:xfrm>
          <a:prstGeom prst="rect">
            <a:avLst/>
          </a:prstGeom>
          <a:noFill/>
          <a:ln w="9525">
            <a:noFill/>
            <a:miter lim="800000"/>
            <a:headEnd/>
            <a:tailEnd/>
          </a:ln>
        </p:spPr>
        <p:txBody>
          <a:bodyPr/>
          <a:lstStyle/>
          <a:p>
            <a:pPr algn="r"/>
            <a:fld id="{AAFDC19F-6611-487E-9637-2D6393E7D2F2}" type="slidenum">
              <a:rPr lang="en-US" sz="1000">
                <a:latin typeface="Calibri" pitchFamily="34" charset="0"/>
              </a:rPr>
              <a:pPr algn="r"/>
              <a:t>28</a:t>
            </a:fld>
            <a:endParaRPr lang="en-US" sz="1000">
              <a:latin typeface="Calibri" pitchFamily="34" charset="0"/>
            </a:endParaRPr>
          </a:p>
        </p:txBody>
      </p:sp>
      <p:sp>
        <p:nvSpPr>
          <p:cNvPr id="24579" name="Rectangle 8"/>
          <p:cNvSpPr>
            <a:spLocks noGrp="1" noChangeArrowheads="1"/>
          </p:cNvSpPr>
          <p:nvPr>
            <p:ph type="title"/>
          </p:nvPr>
        </p:nvSpPr>
        <p:spPr>
          <a:xfrm>
            <a:off x="539552" y="288032"/>
            <a:ext cx="8208912" cy="764704"/>
          </a:xfrm>
        </p:spPr>
        <p:txBody>
          <a:bodyPr>
            <a:normAutofit/>
          </a:bodyPr>
          <a:lstStyle/>
          <a:p>
            <a:pPr eaLnBrk="1" hangingPunct="1">
              <a:defRPr/>
            </a:pPr>
            <a:r>
              <a:rPr lang="ru-RU" sz="3200" b="1" dirty="0" smtClean="0"/>
              <a:t>Клинические рекомендации</a:t>
            </a:r>
            <a:endParaRPr lang="en-US" sz="3200" b="1" dirty="0" smtClean="0"/>
          </a:p>
        </p:txBody>
      </p:sp>
      <p:sp>
        <p:nvSpPr>
          <p:cNvPr id="21508" name="Rectangle 9"/>
          <p:cNvSpPr>
            <a:spLocks noGrp="1" noChangeArrowheads="1"/>
          </p:cNvSpPr>
          <p:nvPr>
            <p:ph idx="1"/>
          </p:nvPr>
        </p:nvSpPr>
        <p:spPr>
          <a:xfrm>
            <a:off x="179513" y="1428750"/>
            <a:ext cx="8507288" cy="4525963"/>
          </a:xfrm>
        </p:spPr>
        <p:txBody>
          <a:bodyPr/>
          <a:lstStyle/>
          <a:p>
            <a:pPr eaLnBrk="1" hangingPunct="1">
              <a:buClr>
                <a:srgbClr val="FFC000"/>
              </a:buClr>
            </a:pPr>
            <a:r>
              <a:rPr lang="ru-RU" sz="2800" b="1" dirty="0" smtClean="0"/>
              <a:t>Сахарный диабет: диабетическая </a:t>
            </a:r>
            <a:r>
              <a:rPr lang="ru-RU" sz="2800" b="1" dirty="0" err="1" smtClean="0"/>
              <a:t>ретинопатия</a:t>
            </a:r>
            <a:r>
              <a:rPr lang="ru-RU" sz="2800" b="1" dirty="0" smtClean="0"/>
              <a:t>, диабетический </a:t>
            </a:r>
            <a:r>
              <a:rPr lang="ru-RU" sz="2800" b="1" dirty="0" err="1" smtClean="0"/>
              <a:t>макулярный</a:t>
            </a:r>
            <a:r>
              <a:rPr lang="ru-RU" sz="2800" b="1" dirty="0" smtClean="0"/>
              <a:t> отек</a:t>
            </a:r>
            <a:endParaRPr lang="en-GB" sz="2800" b="1" dirty="0" smtClean="0"/>
          </a:p>
          <a:p>
            <a:pPr eaLnBrk="1" hangingPunct="1">
              <a:buClr>
                <a:srgbClr val="FFC000"/>
              </a:buClr>
              <a:buNone/>
            </a:pPr>
            <a:r>
              <a:rPr lang="ru-RU" sz="2800" b="1" dirty="0" smtClean="0"/>
              <a:t>Год утверждения: 2013 (пересмотр каждые 3 года)</a:t>
            </a:r>
            <a:endParaRPr lang="en-US" sz="2000" b="1" dirty="0" smtClean="0"/>
          </a:p>
        </p:txBody>
      </p:sp>
      <p:sp>
        <p:nvSpPr>
          <p:cNvPr id="25606" name="TextBox 5"/>
          <p:cNvSpPr txBox="1">
            <a:spLocks noChangeArrowheads="1"/>
          </p:cNvSpPr>
          <p:nvPr/>
        </p:nvSpPr>
        <p:spPr bwMode="auto">
          <a:xfrm>
            <a:off x="6772275" y="6500813"/>
            <a:ext cx="282450" cy="253916"/>
          </a:xfrm>
          <a:prstGeom prst="rect">
            <a:avLst/>
          </a:prstGeom>
          <a:noFill/>
          <a:ln w="9525">
            <a:noFill/>
            <a:miter lim="800000"/>
            <a:headEnd/>
            <a:tailEnd/>
          </a:ln>
        </p:spPr>
        <p:txBody>
          <a:bodyPr wrap="none">
            <a:spAutoFit/>
          </a:bodyPr>
          <a:lstStyle/>
          <a:p>
            <a:pPr>
              <a:defRPr/>
            </a:pPr>
            <a:r>
              <a:rPr lang="ru-RU" sz="1050" i="1" dirty="0" smtClean="0">
                <a:cs typeface="Arial" pitchFamily="34" charset="0"/>
              </a:rPr>
              <a:t>*-</a:t>
            </a:r>
            <a:endParaRPr lang="en-US" sz="1050" i="1" dirty="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11"/>
          <p:cNvSpPr>
            <a:spLocks noGrp="1" noChangeArrowheads="1"/>
          </p:cNvSpPr>
          <p:nvPr>
            <p:ph type="title"/>
          </p:nvPr>
        </p:nvSpPr>
        <p:spPr/>
        <p:txBody>
          <a:bodyPr>
            <a:normAutofit fontScale="90000"/>
          </a:bodyPr>
          <a:lstStyle/>
          <a:p>
            <a:pPr eaLnBrk="1" hangingPunct="1"/>
            <a:r>
              <a:rPr lang="ru-RU" b="1" dirty="0" smtClean="0"/>
              <a:t>ДР </a:t>
            </a:r>
            <a:r>
              <a:rPr lang="en-US" b="1" dirty="0" smtClean="0"/>
              <a:t>: </a:t>
            </a:r>
            <a:r>
              <a:rPr lang="ru-RU" b="1" dirty="0" smtClean="0"/>
              <a:t>основная цель медикаментозной  терапии</a:t>
            </a:r>
            <a:endParaRPr lang="en-US" b="1" dirty="0" smtClean="0"/>
          </a:p>
        </p:txBody>
      </p:sp>
      <p:sp>
        <p:nvSpPr>
          <p:cNvPr id="23554" name="Rectangle 12"/>
          <p:cNvSpPr>
            <a:spLocks noGrp="1" noChangeArrowheads="1"/>
          </p:cNvSpPr>
          <p:nvPr>
            <p:ph idx="1"/>
          </p:nvPr>
        </p:nvSpPr>
        <p:spPr>
          <a:xfrm>
            <a:off x="2411760" y="1964630"/>
            <a:ext cx="3727103" cy="3120554"/>
          </a:xfrm>
        </p:spPr>
        <p:txBody>
          <a:bodyPr>
            <a:normAutofit/>
          </a:bodyPr>
          <a:lstStyle/>
          <a:p>
            <a:pPr eaLnBrk="1" hangingPunct="1">
              <a:buFont typeface="Arial" charset="0"/>
              <a:buNone/>
            </a:pPr>
            <a:r>
              <a:rPr lang="ru-RU" sz="2800" b="1" dirty="0" smtClean="0"/>
              <a:t>Уменьшить проницаемость</a:t>
            </a:r>
          </a:p>
          <a:p>
            <a:pPr eaLnBrk="1" hangingPunct="1">
              <a:buFont typeface="Arial" charset="0"/>
              <a:buNone/>
            </a:pPr>
            <a:r>
              <a:rPr lang="ru-RU" sz="2800" b="1" dirty="0" smtClean="0"/>
              <a:t>сосудов и как следствие, </a:t>
            </a:r>
            <a:r>
              <a:rPr lang="ru-RU" sz="2800" b="1" dirty="0" err="1" smtClean="0"/>
              <a:t>макулярный</a:t>
            </a:r>
            <a:r>
              <a:rPr lang="ru-RU" sz="2800" b="1" dirty="0" smtClean="0"/>
              <a:t> отек</a:t>
            </a:r>
            <a:endParaRPr lang="en-US" sz="2800" b="1" dirty="0" smtClean="0"/>
          </a:p>
        </p:txBody>
      </p:sp>
      <p:pic>
        <p:nvPicPr>
          <p:cNvPr id="23556" name="Picture 4" descr="Kartal_RDNP"/>
          <p:cNvPicPr>
            <a:picLocks noChangeAspect="1" noChangeArrowheads="1"/>
          </p:cNvPicPr>
          <p:nvPr/>
        </p:nvPicPr>
        <p:blipFill>
          <a:blip r:embed="rId3" cstate="print"/>
          <a:srcRect t="6036" r="11113" b="23491"/>
          <a:stretch>
            <a:fillRect/>
          </a:stretch>
        </p:blipFill>
        <p:spPr bwMode="auto">
          <a:xfrm>
            <a:off x="6161088" y="1742951"/>
            <a:ext cx="2841625" cy="1470025"/>
          </a:xfrm>
          <a:prstGeom prst="rect">
            <a:avLst/>
          </a:prstGeom>
          <a:noFill/>
          <a:ln w="9525">
            <a:noFill/>
            <a:miter lim="800000"/>
            <a:headEnd/>
            <a:tailEnd/>
          </a:ln>
        </p:spPr>
      </p:pic>
      <p:pic>
        <p:nvPicPr>
          <p:cNvPr id="23557" name="Picture 5" descr="Kartal_Zehra_14041936__71832"/>
          <p:cNvPicPr>
            <a:picLocks noChangeAspect="1" noChangeArrowheads="1"/>
          </p:cNvPicPr>
          <p:nvPr/>
        </p:nvPicPr>
        <p:blipFill>
          <a:blip r:embed="rId4" cstate="print"/>
          <a:srcRect l="13535" t="27878" r="18259" b="11299"/>
          <a:stretch>
            <a:fillRect/>
          </a:stretch>
        </p:blipFill>
        <p:spPr bwMode="auto">
          <a:xfrm>
            <a:off x="0" y="1793875"/>
            <a:ext cx="2444750" cy="1635125"/>
          </a:xfrm>
          <a:prstGeom prst="rect">
            <a:avLst/>
          </a:prstGeom>
          <a:noFill/>
          <a:ln w="9525">
            <a:noFill/>
            <a:miter lim="800000"/>
            <a:headEnd/>
            <a:tailEnd/>
          </a:ln>
        </p:spPr>
      </p:pic>
      <p:pic>
        <p:nvPicPr>
          <p:cNvPr id="23558" name="Picture 6" descr="Trivisano_Arcangelo_06011956__118715"/>
          <p:cNvPicPr>
            <a:picLocks noChangeAspect="1" noChangeArrowheads="1"/>
          </p:cNvPicPr>
          <p:nvPr/>
        </p:nvPicPr>
        <p:blipFill>
          <a:blip r:embed="rId5" cstate="print">
            <a:lum bright="6000" contrast="6000"/>
          </a:blip>
          <a:srcRect l="25406" t="17239" r="13005" b="10829"/>
          <a:stretch>
            <a:fillRect/>
          </a:stretch>
        </p:blipFill>
        <p:spPr bwMode="auto">
          <a:xfrm>
            <a:off x="0" y="3861147"/>
            <a:ext cx="2301875" cy="2016125"/>
          </a:xfrm>
          <a:prstGeom prst="rect">
            <a:avLst/>
          </a:prstGeom>
          <a:noFill/>
          <a:ln w="9525">
            <a:noFill/>
            <a:miter lim="800000"/>
            <a:headEnd/>
            <a:tailEnd/>
          </a:ln>
        </p:spPr>
      </p:pic>
      <p:pic>
        <p:nvPicPr>
          <p:cNvPr id="23559" name="Picture 7" descr="18_RDP"/>
          <p:cNvPicPr>
            <a:picLocks noChangeAspect="1" noChangeArrowheads="1"/>
          </p:cNvPicPr>
          <p:nvPr/>
        </p:nvPicPr>
        <p:blipFill>
          <a:blip r:embed="rId6" cstate="print"/>
          <a:srcRect l="12820" r="11162"/>
          <a:stretch>
            <a:fillRect/>
          </a:stretch>
        </p:blipFill>
        <p:spPr bwMode="auto">
          <a:xfrm>
            <a:off x="6834188" y="3797076"/>
            <a:ext cx="2309812" cy="2008188"/>
          </a:xfrm>
          <a:prstGeom prst="rect">
            <a:avLst/>
          </a:prstGeom>
          <a:noFill/>
          <a:ln w="9525">
            <a:noFill/>
            <a:miter lim="800000"/>
            <a:headEnd/>
            <a:tailEnd/>
          </a:ln>
        </p:spPr>
      </p:pic>
      <p:sp>
        <p:nvSpPr>
          <p:cNvPr id="23560" name="Rectangle 13"/>
          <p:cNvSpPr>
            <a:spLocks noChangeArrowheads="1"/>
          </p:cNvSpPr>
          <p:nvPr/>
        </p:nvSpPr>
        <p:spPr bwMode="auto">
          <a:xfrm>
            <a:off x="2503488" y="4020145"/>
            <a:ext cx="4244975" cy="2289175"/>
          </a:xfrm>
          <a:prstGeom prst="rect">
            <a:avLst/>
          </a:prstGeom>
          <a:noFill/>
          <a:ln w="9525">
            <a:noFill/>
            <a:miter lim="800000"/>
            <a:headEnd/>
            <a:tailEnd/>
          </a:ln>
        </p:spPr>
        <p:txBody>
          <a:bodyPr/>
          <a:lstStyle/>
          <a:p>
            <a:pPr marL="342900" indent="-342900" eaLnBrk="0" fontAlgn="base" hangingPunct="0">
              <a:spcBef>
                <a:spcPct val="30000"/>
              </a:spcBef>
              <a:spcAft>
                <a:spcPct val="30000"/>
              </a:spcAft>
              <a:buClr>
                <a:srgbClr val="6699FF"/>
              </a:buClr>
            </a:pPr>
            <a:r>
              <a:rPr lang="ru-RU" sz="2400" b="1" dirty="0" smtClean="0">
                <a:solidFill>
                  <a:srgbClr val="FFFFFF"/>
                </a:solidFill>
                <a:cs typeface="Arial" charset="0"/>
              </a:rPr>
              <a:t>Устранение зон ишемии и борьба с </a:t>
            </a:r>
            <a:r>
              <a:rPr lang="ru-RU" sz="2400" b="1" dirty="0" err="1" smtClean="0">
                <a:solidFill>
                  <a:srgbClr val="FFFFFF"/>
                </a:solidFill>
                <a:cs typeface="Arial" charset="0"/>
              </a:rPr>
              <a:t>неоваскуляризацией</a:t>
            </a:r>
            <a:endParaRPr lang="en-US" sz="2400" b="1" dirty="0" smtClean="0">
              <a:solidFill>
                <a:srgbClr val="FFFFFF"/>
              </a:solidFill>
              <a:cs typeface="Arial"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solidFill>
                  <a:schemeClr val="tx1"/>
                </a:solidFill>
              </a:rPr>
              <a:t>Эпидемиология сахарного диабета</a:t>
            </a:r>
            <a:endParaRPr lang="ru-RU" dirty="0">
              <a:solidFill>
                <a:schemeClr val="tx1"/>
              </a:solidFill>
            </a:endParaRPr>
          </a:p>
        </p:txBody>
      </p:sp>
      <p:sp>
        <p:nvSpPr>
          <p:cNvPr id="3" name="Содержимое 2"/>
          <p:cNvSpPr>
            <a:spLocks noGrp="1"/>
          </p:cNvSpPr>
          <p:nvPr>
            <p:ph idx="1"/>
          </p:nvPr>
        </p:nvSpPr>
        <p:spPr/>
        <p:txBody>
          <a:bodyPr>
            <a:normAutofit/>
          </a:bodyPr>
          <a:lstStyle/>
          <a:p>
            <a:pPr>
              <a:buNone/>
            </a:pPr>
            <a:r>
              <a:rPr lang="ru-RU" dirty="0" smtClean="0"/>
              <a:t>   </a:t>
            </a:r>
            <a:r>
              <a:rPr lang="ru-RU" sz="3200" b="1" dirty="0" smtClean="0"/>
              <a:t>За 20 лет численность пациентов с сахарным диабетом увеличилась почти в 3 раза. По данным Международной Федерации Диабета за 2014 год около 387 </a:t>
            </a:r>
            <a:r>
              <a:rPr lang="ru-RU" sz="3200" b="1" dirty="0" err="1" smtClean="0"/>
              <a:t>млн</a:t>
            </a:r>
            <a:r>
              <a:rPr lang="ru-RU" sz="3200" b="1" dirty="0" smtClean="0"/>
              <a:t> человек в мире страдают СД, а к 2035 г. количество больных СД увеличится еще на 205 </a:t>
            </a:r>
            <a:r>
              <a:rPr lang="ru-RU" sz="3200" b="1" dirty="0" err="1" smtClean="0"/>
              <a:t>млн</a:t>
            </a:r>
            <a:r>
              <a:rPr lang="ru-RU" sz="3200" b="1" dirty="0" smtClean="0"/>
              <a:t> человек</a:t>
            </a:r>
            <a:endParaRPr lang="ru-RU" sz="32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Пациент Ш, 1959 г., до инъекции</a:t>
            </a:r>
            <a:endParaRPr lang="ru-RU" dirty="0"/>
          </a:p>
        </p:txBody>
      </p:sp>
      <p:sp>
        <p:nvSpPr>
          <p:cNvPr id="3" name="Содержимое 2"/>
          <p:cNvSpPr>
            <a:spLocks noGrp="1"/>
          </p:cNvSpPr>
          <p:nvPr>
            <p:ph idx="1"/>
          </p:nvPr>
        </p:nvSpPr>
        <p:spPr/>
        <p:txBody>
          <a:bodyPr/>
          <a:lstStyle/>
          <a:p>
            <a:endParaRPr lang="ru-RU"/>
          </a:p>
        </p:txBody>
      </p:sp>
      <p:pic>
        <p:nvPicPr>
          <p:cNvPr id="5122" name="Picture 2" descr="C:\Users\chernyhla\Desktop\SHABALKOVA_000.jpg"/>
          <p:cNvPicPr>
            <a:picLocks noChangeAspect="1" noChangeArrowheads="1"/>
          </p:cNvPicPr>
          <p:nvPr/>
        </p:nvPicPr>
        <p:blipFill>
          <a:blip r:embed="rId2" cstate="print"/>
          <a:srcRect/>
          <a:stretch>
            <a:fillRect/>
          </a:stretch>
        </p:blipFill>
        <p:spPr bwMode="auto">
          <a:xfrm>
            <a:off x="251520" y="1340768"/>
            <a:ext cx="7920880" cy="5328592"/>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Через 2 </a:t>
            </a:r>
            <a:r>
              <a:rPr lang="ru-RU" dirty="0" err="1" smtClean="0"/>
              <a:t>мес</a:t>
            </a:r>
            <a:r>
              <a:rPr lang="ru-RU" dirty="0" smtClean="0"/>
              <a:t> после 2-х инъекций</a:t>
            </a:r>
            <a:endParaRPr lang="ru-RU" dirty="0"/>
          </a:p>
        </p:txBody>
      </p:sp>
      <p:sp>
        <p:nvSpPr>
          <p:cNvPr id="3" name="Содержимое 2"/>
          <p:cNvSpPr>
            <a:spLocks noGrp="1"/>
          </p:cNvSpPr>
          <p:nvPr>
            <p:ph idx="1"/>
          </p:nvPr>
        </p:nvSpPr>
        <p:spPr/>
        <p:txBody>
          <a:bodyPr/>
          <a:lstStyle/>
          <a:p>
            <a:endParaRPr lang="ru-RU"/>
          </a:p>
        </p:txBody>
      </p:sp>
      <p:pic>
        <p:nvPicPr>
          <p:cNvPr id="2050" name="Picture 2" descr="C:\Users\chernyhla\Desktop\SHABALKOVA_001.jpg"/>
          <p:cNvPicPr>
            <a:picLocks noChangeAspect="1" noChangeArrowheads="1"/>
          </p:cNvPicPr>
          <p:nvPr/>
        </p:nvPicPr>
        <p:blipFill>
          <a:blip r:embed="rId2" cstate="print"/>
          <a:srcRect/>
          <a:stretch>
            <a:fillRect/>
          </a:stretch>
        </p:blipFill>
        <p:spPr bwMode="auto">
          <a:xfrm>
            <a:off x="539552" y="1412776"/>
            <a:ext cx="7776864" cy="5256584"/>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txBox="1">
            <a:spLocks noGrp="1" noChangeArrowheads="1"/>
          </p:cNvSpPr>
          <p:nvPr/>
        </p:nvSpPr>
        <p:spPr bwMode="auto">
          <a:xfrm>
            <a:off x="7010400" y="-11113"/>
            <a:ext cx="2133600" cy="476251"/>
          </a:xfrm>
          <a:prstGeom prst="rect">
            <a:avLst/>
          </a:prstGeom>
          <a:noFill/>
          <a:ln w="9525">
            <a:noFill/>
            <a:miter lim="800000"/>
            <a:headEnd/>
            <a:tailEnd/>
          </a:ln>
        </p:spPr>
        <p:txBody>
          <a:bodyPr/>
          <a:lstStyle/>
          <a:p>
            <a:pPr algn="r"/>
            <a:fld id="{AAFDC19F-6611-487E-9637-2D6393E7D2F2}" type="slidenum">
              <a:rPr lang="en-US" sz="1000">
                <a:latin typeface="Calibri" pitchFamily="34" charset="0"/>
              </a:rPr>
              <a:pPr algn="r"/>
              <a:t>32</a:t>
            </a:fld>
            <a:endParaRPr lang="en-US" sz="1000">
              <a:latin typeface="Calibri" pitchFamily="34" charset="0"/>
            </a:endParaRPr>
          </a:p>
        </p:txBody>
      </p:sp>
      <p:sp>
        <p:nvSpPr>
          <p:cNvPr id="24579" name="Rectangle 8"/>
          <p:cNvSpPr>
            <a:spLocks noGrp="1" noChangeArrowheads="1"/>
          </p:cNvSpPr>
          <p:nvPr>
            <p:ph type="title"/>
          </p:nvPr>
        </p:nvSpPr>
        <p:spPr>
          <a:xfrm>
            <a:off x="539552" y="288032"/>
            <a:ext cx="8424936" cy="764704"/>
          </a:xfrm>
        </p:spPr>
        <p:txBody>
          <a:bodyPr>
            <a:normAutofit fontScale="90000"/>
          </a:bodyPr>
          <a:lstStyle/>
          <a:p>
            <a:pPr eaLnBrk="1" hangingPunct="1">
              <a:defRPr/>
            </a:pPr>
            <a:r>
              <a:rPr lang="ru-RU" sz="2800" b="1" dirty="0" smtClean="0"/>
              <a:t>Нехирургические методы лечения диабетической </a:t>
            </a:r>
            <a:r>
              <a:rPr lang="ru-RU" sz="2800" b="1" dirty="0" err="1" smtClean="0"/>
              <a:t>ретинопатии</a:t>
            </a:r>
            <a:endParaRPr lang="en-US" sz="2800" b="1" dirty="0" smtClean="0"/>
          </a:p>
        </p:txBody>
      </p:sp>
      <p:sp>
        <p:nvSpPr>
          <p:cNvPr id="21508" name="Rectangle 9"/>
          <p:cNvSpPr>
            <a:spLocks noGrp="1" noChangeArrowheads="1"/>
          </p:cNvSpPr>
          <p:nvPr>
            <p:ph idx="1"/>
          </p:nvPr>
        </p:nvSpPr>
        <p:spPr>
          <a:xfrm>
            <a:off x="1" y="1428750"/>
            <a:ext cx="8892480" cy="5429250"/>
          </a:xfrm>
        </p:spPr>
        <p:txBody>
          <a:bodyPr/>
          <a:lstStyle/>
          <a:p>
            <a:pPr eaLnBrk="1" hangingPunct="1">
              <a:buClr>
                <a:srgbClr val="FFC000"/>
              </a:buClr>
            </a:pPr>
            <a:r>
              <a:rPr lang="ru-RU" sz="2800" dirty="0" smtClean="0"/>
              <a:t> </a:t>
            </a:r>
            <a:r>
              <a:rPr lang="ru-RU" sz="3600" b="1" dirty="0" err="1" smtClean="0"/>
              <a:t>Панретинальная</a:t>
            </a:r>
            <a:r>
              <a:rPr lang="ru-RU" sz="3600" b="1" dirty="0" smtClean="0"/>
              <a:t>, фокальная, типа «решетки» </a:t>
            </a:r>
            <a:r>
              <a:rPr lang="ru-RU" sz="3600" b="1" dirty="0" err="1" smtClean="0"/>
              <a:t>лазеркоагуляция</a:t>
            </a:r>
            <a:r>
              <a:rPr lang="ru-RU" sz="3600" b="1" dirty="0" smtClean="0"/>
              <a:t> сетчатки Проведена 2019/2021 </a:t>
            </a:r>
            <a:r>
              <a:rPr lang="ru-RU" sz="3600" b="1" dirty="0" err="1" smtClean="0"/>
              <a:t>гг</a:t>
            </a:r>
            <a:r>
              <a:rPr lang="ru-RU" sz="3600" b="1" dirty="0" smtClean="0"/>
              <a:t>- 775, 757,2110, 2194</a:t>
            </a:r>
            <a:endParaRPr lang="ru-RU" sz="3200" b="1" dirty="0" smtClean="0"/>
          </a:p>
          <a:p>
            <a:pPr eaLnBrk="1" hangingPunct="1">
              <a:buClr>
                <a:srgbClr val="FFC000"/>
              </a:buClr>
            </a:pPr>
            <a:r>
              <a:rPr lang="ru-RU" sz="3200" b="1" dirty="0" err="1" smtClean="0"/>
              <a:t>Интравитреальные</a:t>
            </a:r>
            <a:r>
              <a:rPr lang="ru-RU" sz="3200" b="1" dirty="0" smtClean="0"/>
              <a:t> инъекции ИАГ 2021/2022 год – 52/93 </a:t>
            </a:r>
          </a:p>
          <a:p>
            <a:pPr eaLnBrk="1" hangingPunct="1">
              <a:buClr>
                <a:srgbClr val="FFC000"/>
              </a:buClr>
            </a:pPr>
            <a:r>
              <a:rPr lang="ru-RU" sz="3200" b="1" dirty="0" smtClean="0"/>
              <a:t>Компенсация сахарного диабета, нормализация липидного обмена, АД, снижение веса у тучных больных</a:t>
            </a:r>
          </a:p>
        </p:txBody>
      </p:sp>
      <p:sp>
        <p:nvSpPr>
          <p:cNvPr id="25606" name="TextBox 5"/>
          <p:cNvSpPr txBox="1">
            <a:spLocks noChangeArrowheads="1"/>
          </p:cNvSpPr>
          <p:nvPr/>
        </p:nvSpPr>
        <p:spPr bwMode="auto">
          <a:xfrm>
            <a:off x="6772275" y="6500813"/>
            <a:ext cx="282450" cy="253916"/>
          </a:xfrm>
          <a:prstGeom prst="rect">
            <a:avLst/>
          </a:prstGeom>
          <a:noFill/>
          <a:ln w="9525">
            <a:noFill/>
            <a:miter lim="800000"/>
            <a:headEnd/>
            <a:tailEnd/>
          </a:ln>
        </p:spPr>
        <p:txBody>
          <a:bodyPr wrap="none">
            <a:spAutoFit/>
          </a:bodyPr>
          <a:lstStyle/>
          <a:p>
            <a:pPr>
              <a:defRPr/>
            </a:pPr>
            <a:r>
              <a:rPr lang="ru-RU" sz="1050" i="1" dirty="0" smtClean="0">
                <a:cs typeface="Arial" pitchFamily="34" charset="0"/>
              </a:rPr>
              <a:t>*-</a:t>
            </a:r>
            <a:endParaRPr lang="en-US" sz="1050" i="1" dirty="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8" descr="Slide 8.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0" y="0"/>
            <a:ext cx="9144000" cy="6858000"/>
          </a:xfrm>
          <a:prstGeom prst="rect">
            <a:avLst/>
          </a:prstGeom>
          <a:noFill/>
          <a:ln w="9525">
            <a:noFill/>
            <a:miter lim="800000"/>
            <a:headEnd/>
            <a:tailEnd/>
          </a:ln>
        </p:spPr>
      </p:pic>
      <p:sp>
        <p:nvSpPr>
          <p:cNvPr id="57347" name="Text Box 5"/>
          <p:cNvSpPr txBox="1">
            <a:spLocks noChangeArrowheads="1"/>
          </p:cNvSpPr>
          <p:nvPr/>
        </p:nvSpPr>
        <p:spPr bwMode="auto">
          <a:xfrm>
            <a:off x="4516438" y="3759200"/>
            <a:ext cx="4627562" cy="2678113"/>
          </a:xfrm>
          <a:prstGeom prst="rect">
            <a:avLst/>
          </a:prstGeom>
          <a:noFill/>
          <a:ln w="9525">
            <a:noFill/>
            <a:miter lim="800000"/>
            <a:headEnd/>
            <a:tailEnd/>
          </a:ln>
        </p:spPr>
        <p:txBody>
          <a:bodyPr>
            <a:spAutoFit/>
          </a:bodyPr>
          <a:lstStyle/>
          <a:p>
            <a:pPr algn="ctr">
              <a:spcBef>
                <a:spcPct val="50000"/>
              </a:spcBef>
              <a:defRPr/>
            </a:pPr>
            <a:r>
              <a:rPr lang="ru-RU" sz="2400" b="1" dirty="0">
                <a:effectLst>
                  <a:outerShdw blurRad="38100" dist="38100" dir="2700000" algn="tl">
                    <a:srgbClr val="000000">
                      <a:alpha val="43137"/>
                    </a:srgbClr>
                  </a:outerShdw>
                </a:effectLst>
                <a:latin typeface="Arial" charset="0"/>
                <a:cs typeface="Arial" charset="0"/>
              </a:rPr>
              <a:t>Лазерное лечение позволяет стабилизировать </a:t>
            </a:r>
            <a:r>
              <a:rPr lang="ru-RU" sz="2400" b="1" dirty="0" smtClean="0">
                <a:effectLst>
                  <a:outerShdw blurRad="38100" dist="38100" dir="2700000" algn="tl">
                    <a:srgbClr val="000000">
                      <a:alpha val="43137"/>
                    </a:srgbClr>
                  </a:outerShdw>
                </a:effectLst>
                <a:latin typeface="Arial" charset="0"/>
                <a:cs typeface="Arial" charset="0"/>
              </a:rPr>
              <a:t>ОЗ, </a:t>
            </a:r>
            <a:r>
              <a:rPr lang="ru-RU" sz="2400" b="1" dirty="0">
                <a:effectLst>
                  <a:outerShdw blurRad="38100" dist="38100" dir="2700000" algn="tl">
                    <a:srgbClr val="000000">
                      <a:alpha val="43137"/>
                    </a:srgbClr>
                  </a:outerShdw>
                </a:effectLst>
                <a:latin typeface="Arial" charset="0"/>
                <a:cs typeface="Arial" charset="0"/>
              </a:rPr>
              <a:t>но обычно требуются неоднократные </a:t>
            </a:r>
            <a:r>
              <a:rPr lang="ru-RU" sz="2400" b="1" dirty="0" smtClean="0">
                <a:effectLst>
                  <a:outerShdw blurRad="38100" dist="38100" dir="2700000" algn="tl">
                    <a:srgbClr val="000000">
                      <a:alpha val="43137"/>
                    </a:srgbClr>
                  </a:outerShdw>
                </a:effectLst>
                <a:latin typeface="Arial" charset="0"/>
                <a:cs typeface="Arial" charset="0"/>
              </a:rPr>
              <a:t>вмешательства, что </a:t>
            </a:r>
            <a:r>
              <a:rPr lang="ru-RU" sz="2400" b="1" dirty="0">
                <a:effectLst>
                  <a:outerShdw blurRad="38100" dist="38100" dir="2700000" algn="tl">
                    <a:srgbClr val="000000">
                      <a:alpha val="43137"/>
                    </a:srgbClr>
                  </a:outerShdw>
                </a:effectLst>
                <a:latin typeface="Arial" charset="0"/>
                <a:cs typeface="Arial" charset="0"/>
              </a:rPr>
              <a:t>может </a:t>
            </a:r>
            <a:r>
              <a:rPr lang="ru-RU" sz="2400" b="1" dirty="0" smtClean="0">
                <a:effectLst>
                  <a:outerShdw blurRad="38100" dist="38100" dir="2700000" algn="tl">
                    <a:srgbClr val="000000">
                      <a:alpha val="43137"/>
                    </a:srgbClr>
                  </a:outerShdw>
                </a:effectLst>
                <a:latin typeface="Arial" charset="0"/>
                <a:cs typeface="Arial" charset="0"/>
              </a:rPr>
              <a:t>приводить к </a:t>
            </a:r>
            <a:r>
              <a:rPr lang="ru-RU" sz="2400" b="1" dirty="0">
                <a:effectLst>
                  <a:outerShdw blurRad="38100" dist="38100" dir="2700000" algn="tl">
                    <a:srgbClr val="000000">
                      <a:alpha val="43137"/>
                    </a:srgbClr>
                  </a:outerShdw>
                </a:effectLst>
                <a:latin typeface="Arial" charset="0"/>
                <a:cs typeface="Arial" charset="0"/>
              </a:rPr>
              <a:t>ползущей атрофии </a:t>
            </a:r>
            <a:r>
              <a:rPr lang="ru-RU" sz="2400" b="1" dirty="0" smtClean="0">
                <a:effectLst>
                  <a:outerShdw blurRad="38100" dist="38100" dir="2700000" algn="tl">
                    <a:srgbClr val="000000">
                      <a:alpha val="43137"/>
                    </a:srgbClr>
                  </a:outerShdw>
                </a:effectLst>
                <a:latin typeface="Arial" charset="0"/>
                <a:cs typeface="Arial" charset="0"/>
              </a:rPr>
              <a:t>и ХНВ</a:t>
            </a:r>
            <a:endParaRPr lang="en-US" sz="2400" b="1" dirty="0">
              <a:effectLst>
                <a:outerShdw blurRad="38100" dist="38100" dir="2700000" algn="tl">
                  <a:srgbClr val="000000">
                    <a:alpha val="43137"/>
                  </a:srgbClr>
                </a:outerShdw>
              </a:effectLst>
              <a:latin typeface="Arial" charset="0"/>
              <a:cs typeface="Arial" charset="0"/>
            </a:endParaRPr>
          </a:p>
        </p:txBody>
      </p:sp>
      <p:sp>
        <p:nvSpPr>
          <p:cNvPr id="57349" name="Text Box 7"/>
          <p:cNvSpPr txBox="1">
            <a:spLocks noChangeArrowheads="1"/>
          </p:cNvSpPr>
          <p:nvPr/>
        </p:nvSpPr>
        <p:spPr bwMode="auto">
          <a:xfrm>
            <a:off x="5661025" y="2957513"/>
            <a:ext cx="2409825" cy="1015663"/>
          </a:xfrm>
          <a:prstGeom prst="rect">
            <a:avLst/>
          </a:prstGeom>
          <a:noFill/>
          <a:ln w="9525">
            <a:noFill/>
            <a:miter lim="800000"/>
            <a:headEnd/>
            <a:tailEnd/>
          </a:ln>
        </p:spPr>
        <p:txBody>
          <a:bodyPr>
            <a:spAutoFit/>
          </a:bodyPr>
          <a:lstStyle/>
          <a:p>
            <a:pPr algn="ctr">
              <a:spcBef>
                <a:spcPct val="50000"/>
              </a:spcBef>
              <a:defRPr/>
            </a:pPr>
            <a:r>
              <a:rPr lang="en-AU" sz="2000" b="0" dirty="0">
                <a:solidFill>
                  <a:schemeClr val="bg1"/>
                </a:solidFill>
                <a:effectLst>
                  <a:outerShdw blurRad="38100" dist="38100" dir="2700000" algn="tl">
                    <a:srgbClr val="000000">
                      <a:alpha val="43137"/>
                    </a:srgbClr>
                  </a:outerShdw>
                </a:effectLst>
                <a:latin typeface="Arial" charset="0"/>
                <a:cs typeface="Arial" charset="0"/>
              </a:rPr>
              <a:t>6 </a:t>
            </a:r>
            <a:r>
              <a:rPr lang="ru-RU" sz="2000" b="0" dirty="0">
                <a:solidFill>
                  <a:schemeClr val="bg1"/>
                </a:solidFill>
                <a:effectLst>
                  <a:outerShdw blurRad="38100" dist="38100" dir="2700000" algn="tl">
                    <a:srgbClr val="000000">
                      <a:alpha val="43137"/>
                    </a:srgbClr>
                  </a:outerShdw>
                </a:effectLst>
                <a:latin typeface="Arial" charset="0"/>
                <a:cs typeface="Arial" charset="0"/>
              </a:rPr>
              <a:t>месяцев после </a:t>
            </a:r>
            <a:r>
              <a:rPr lang="ru-RU" sz="2000" dirty="0" err="1" smtClean="0">
                <a:solidFill>
                  <a:schemeClr val="bg1"/>
                </a:solidFill>
                <a:effectLst>
                  <a:outerShdw blurRad="38100" dist="38100" dir="2700000" algn="tl">
                    <a:srgbClr val="000000">
                      <a:alpha val="43137"/>
                    </a:srgbClr>
                  </a:outerShdw>
                </a:effectLst>
                <a:latin typeface="Arial" charset="0"/>
                <a:cs typeface="Arial" charset="0"/>
              </a:rPr>
              <a:t>л</a:t>
            </a:r>
            <a:r>
              <a:rPr lang="ru-RU" sz="2000" b="0" dirty="0" err="1" smtClean="0">
                <a:solidFill>
                  <a:schemeClr val="bg1"/>
                </a:solidFill>
                <a:effectLst>
                  <a:outerShdw blurRad="38100" dist="38100" dir="2700000" algn="tl">
                    <a:srgbClr val="000000">
                      <a:alpha val="43137"/>
                    </a:srgbClr>
                  </a:outerShdw>
                </a:effectLst>
                <a:latin typeface="Arial" charset="0"/>
                <a:cs typeface="Arial" charset="0"/>
              </a:rPr>
              <a:t>азеркоагуляции</a:t>
            </a:r>
            <a:r>
              <a:rPr lang="en-AU" sz="2000" b="0" dirty="0" smtClean="0">
                <a:solidFill>
                  <a:schemeClr val="bg1"/>
                </a:solidFill>
                <a:effectLst>
                  <a:outerShdw blurRad="38100" dist="38100" dir="2700000" algn="tl">
                    <a:srgbClr val="000000">
                      <a:alpha val="43137"/>
                    </a:srgbClr>
                  </a:outerShdw>
                </a:effectLst>
                <a:latin typeface="Arial" charset="0"/>
                <a:cs typeface="Arial" charset="0"/>
              </a:rPr>
              <a:t> </a:t>
            </a:r>
            <a:r>
              <a:rPr lang="en-AU" sz="2000" b="0" dirty="0">
                <a:solidFill>
                  <a:schemeClr val="bg1"/>
                </a:solidFill>
                <a:effectLst>
                  <a:outerShdw blurRad="38100" dist="38100" dir="2700000" algn="tl">
                    <a:srgbClr val="000000">
                      <a:alpha val="43137"/>
                    </a:srgbClr>
                  </a:outerShdw>
                </a:effectLst>
                <a:latin typeface="Arial" charset="0"/>
                <a:cs typeface="Arial" charset="0"/>
              </a:rPr>
              <a:t>VA 20/30</a:t>
            </a:r>
            <a:endParaRPr lang="en-US" sz="2000" b="0" dirty="0">
              <a:solidFill>
                <a:schemeClr val="bg1"/>
              </a:solidFill>
              <a:effectLst>
                <a:outerShdw blurRad="38100" dist="38100" dir="2700000" algn="tl">
                  <a:srgbClr val="000000">
                    <a:alpha val="43137"/>
                  </a:srgbClr>
                </a:outerShdw>
              </a:effectLst>
              <a:latin typeface="Arial" charset="0"/>
              <a:cs typeface="Arial" charset="0"/>
            </a:endParaRPr>
          </a:p>
        </p:txBody>
      </p:sp>
      <p:sp>
        <p:nvSpPr>
          <p:cNvPr id="57350" name="Text Box 8"/>
          <p:cNvSpPr txBox="1">
            <a:spLocks noChangeArrowheads="1"/>
          </p:cNvSpPr>
          <p:nvPr/>
        </p:nvSpPr>
        <p:spPr bwMode="auto">
          <a:xfrm>
            <a:off x="1001713" y="5962650"/>
            <a:ext cx="2409825" cy="707886"/>
          </a:xfrm>
          <a:prstGeom prst="rect">
            <a:avLst/>
          </a:prstGeom>
          <a:noFill/>
          <a:ln w="9525">
            <a:noFill/>
            <a:miter lim="800000"/>
            <a:headEnd/>
            <a:tailEnd/>
          </a:ln>
        </p:spPr>
        <p:txBody>
          <a:bodyPr>
            <a:spAutoFit/>
          </a:bodyPr>
          <a:lstStyle/>
          <a:p>
            <a:pPr algn="ctr">
              <a:spcBef>
                <a:spcPct val="50000"/>
              </a:spcBef>
              <a:defRPr/>
            </a:pPr>
            <a:r>
              <a:rPr lang="en-AU" sz="2000" b="0" dirty="0">
                <a:solidFill>
                  <a:schemeClr val="bg1"/>
                </a:solidFill>
                <a:effectLst>
                  <a:outerShdw blurRad="38100" dist="38100" dir="2700000" algn="tl">
                    <a:srgbClr val="000000">
                      <a:alpha val="43137"/>
                    </a:srgbClr>
                  </a:outerShdw>
                </a:effectLst>
                <a:latin typeface="Arial" charset="0"/>
                <a:cs typeface="Arial" charset="0"/>
              </a:rPr>
              <a:t>2 </a:t>
            </a:r>
            <a:r>
              <a:rPr lang="ru-RU" sz="2000" b="0" dirty="0">
                <a:solidFill>
                  <a:schemeClr val="bg1"/>
                </a:solidFill>
                <a:effectLst>
                  <a:outerShdw blurRad="38100" dist="38100" dir="2700000" algn="tl">
                    <a:srgbClr val="000000">
                      <a:alpha val="43137"/>
                    </a:srgbClr>
                  </a:outerShdw>
                </a:effectLst>
                <a:latin typeface="Arial" charset="0"/>
                <a:cs typeface="Arial" charset="0"/>
              </a:rPr>
              <a:t>года </a:t>
            </a:r>
            <a:r>
              <a:rPr lang="ru-RU" sz="2000" b="0" dirty="0" smtClean="0">
                <a:solidFill>
                  <a:schemeClr val="bg1"/>
                </a:solidFill>
                <a:effectLst>
                  <a:outerShdw blurRad="38100" dist="38100" dir="2700000" algn="tl">
                    <a:srgbClr val="000000">
                      <a:alpha val="43137"/>
                    </a:srgbClr>
                  </a:outerShdw>
                </a:effectLst>
                <a:latin typeface="Arial" charset="0"/>
                <a:cs typeface="Arial" charset="0"/>
              </a:rPr>
              <a:t>после </a:t>
            </a:r>
            <a:r>
              <a:rPr lang="ru-RU" sz="2000" b="0" dirty="0" err="1" smtClean="0">
                <a:solidFill>
                  <a:schemeClr val="bg1"/>
                </a:solidFill>
                <a:effectLst>
                  <a:outerShdw blurRad="38100" dist="38100" dir="2700000" algn="tl">
                    <a:srgbClr val="000000">
                      <a:alpha val="43137"/>
                    </a:srgbClr>
                  </a:outerShdw>
                </a:effectLst>
                <a:latin typeface="Arial" charset="0"/>
                <a:cs typeface="Arial" charset="0"/>
              </a:rPr>
              <a:t>лазеркоагуляции</a:t>
            </a:r>
            <a:endParaRPr lang="en-US" sz="2000" b="0" dirty="0">
              <a:solidFill>
                <a:schemeClr val="bg1"/>
              </a:solidFill>
              <a:effectLst>
                <a:outerShdw blurRad="38100" dist="38100" dir="2700000" algn="tl">
                  <a:srgbClr val="000000">
                    <a:alpha val="43137"/>
                  </a:srgbClr>
                </a:outerShdw>
              </a:effectLst>
              <a:latin typeface="Arial" charset="0"/>
              <a:cs typeface="Arial" charset="0"/>
            </a:endParaRPr>
          </a:p>
        </p:txBody>
      </p:sp>
      <p:sp>
        <p:nvSpPr>
          <p:cNvPr id="7" name="Rectangle 6"/>
          <p:cNvSpPr/>
          <p:nvPr/>
        </p:nvSpPr>
        <p:spPr>
          <a:xfrm>
            <a:off x="4340225" y="6596063"/>
            <a:ext cx="5326063" cy="261937"/>
          </a:xfrm>
          <a:prstGeom prst="rect">
            <a:avLst/>
          </a:prstGeom>
        </p:spPr>
        <p:txBody>
          <a:bodyPr>
            <a:spAutoFit/>
          </a:bodyPr>
          <a:lstStyle/>
          <a:p>
            <a:pPr algn="ctr">
              <a:defRPr/>
            </a:pPr>
            <a:r>
              <a:rPr lang="ru-RU" sz="1100" b="0" i="1" dirty="0">
                <a:effectLst>
                  <a:outerShdw blurRad="38100" dist="38100" dir="2700000" algn="tl">
                    <a:srgbClr val="000000">
                      <a:alpha val="43137"/>
                    </a:srgbClr>
                  </a:outerShdw>
                </a:effectLst>
                <a:latin typeface="Arial" charset="0"/>
                <a:cs typeface="Arial" charset="0"/>
              </a:rPr>
              <a:t>Офтальмология, национальное руководство М 2008 гл. 31.6 </a:t>
            </a:r>
            <a:endParaRPr lang="en-US" sz="1100" b="0" i="1" dirty="0">
              <a:effectLst>
                <a:outerShdw blurRad="38100" dist="38100" dir="2700000" algn="tl">
                  <a:srgbClr val="000000">
                    <a:alpha val="43137"/>
                  </a:srgbClr>
                </a:outerShdw>
              </a:effectLst>
              <a:latin typeface="Arial" charset="0"/>
              <a:cs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ru-RU" sz="3600" b="1" dirty="0" smtClean="0"/>
              <a:t>Периодичность осмотра больных СД</a:t>
            </a:r>
            <a:endParaRPr lang="ru-RU" sz="3600" b="1" dirty="0"/>
          </a:p>
        </p:txBody>
      </p:sp>
      <p:sp>
        <p:nvSpPr>
          <p:cNvPr id="6" name="Текст 5"/>
          <p:cNvSpPr>
            <a:spLocks noGrp="1"/>
          </p:cNvSpPr>
          <p:nvPr>
            <p:ph type="body" idx="1"/>
          </p:nvPr>
        </p:nvSpPr>
        <p:spPr>
          <a:xfrm flipV="1">
            <a:off x="457200" y="6324600"/>
            <a:ext cx="3520440" cy="56728"/>
          </a:xfrm>
        </p:spPr>
        <p:txBody>
          <a:bodyPr>
            <a:normAutofit fontScale="25000" lnSpcReduction="20000"/>
          </a:bodyPr>
          <a:lstStyle/>
          <a:p>
            <a:endParaRPr lang="ru-RU" sz="2400" dirty="0">
              <a:solidFill>
                <a:schemeClr val="bg2">
                  <a:lumMod val="25000"/>
                </a:schemeClr>
              </a:solidFill>
            </a:endParaRPr>
          </a:p>
        </p:txBody>
      </p:sp>
      <p:sp>
        <p:nvSpPr>
          <p:cNvPr id="7" name="Содержимое 6"/>
          <p:cNvSpPr>
            <a:spLocks noGrp="1"/>
          </p:cNvSpPr>
          <p:nvPr>
            <p:ph sz="half" idx="2"/>
          </p:nvPr>
        </p:nvSpPr>
        <p:spPr>
          <a:xfrm>
            <a:off x="0" y="1556792"/>
            <a:ext cx="4497388" cy="4104457"/>
          </a:xfrm>
        </p:spPr>
        <p:txBody>
          <a:bodyPr>
            <a:normAutofit fontScale="92500"/>
          </a:bodyPr>
          <a:lstStyle/>
          <a:p>
            <a:r>
              <a:rPr lang="ru-RU" sz="2600" b="1" dirty="0" smtClean="0"/>
              <a:t>отсутствие изменений или впервые выявленный СД </a:t>
            </a:r>
          </a:p>
          <a:p>
            <a:r>
              <a:rPr lang="ru-RU" sz="2600" b="1" dirty="0" err="1" smtClean="0"/>
              <a:t>непролиферативная</a:t>
            </a:r>
            <a:r>
              <a:rPr lang="ru-RU" sz="2600" b="1" dirty="0" smtClean="0"/>
              <a:t> ДР</a:t>
            </a:r>
          </a:p>
          <a:p>
            <a:r>
              <a:rPr lang="ru-RU" sz="2600" b="1" dirty="0" err="1" smtClean="0"/>
              <a:t>препролиферативная</a:t>
            </a:r>
            <a:r>
              <a:rPr lang="ru-RU" sz="2600" b="1" dirty="0" smtClean="0"/>
              <a:t> ДР</a:t>
            </a:r>
          </a:p>
          <a:p>
            <a:r>
              <a:rPr lang="ru-RU" sz="2600" b="1" dirty="0" smtClean="0"/>
              <a:t>пролиферативная, ДМО</a:t>
            </a:r>
          </a:p>
          <a:p>
            <a:r>
              <a:rPr lang="ru-RU" sz="2600" b="1" dirty="0" smtClean="0"/>
              <a:t>при беременности</a:t>
            </a:r>
          </a:p>
          <a:p>
            <a:r>
              <a:rPr lang="ru-RU" sz="2600" b="1" dirty="0" smtClean="0"/>
              <a:t>перед переводом на инсулин и сменой инсулина</a:t>
            </a:r>
          </a:p>
          <a:p>
            <a:r>
              <a:rPr lang="ru-RU" sz="2600" b="1" dirty="0" smtClean="0"/>
              <a:t>Дети до 10 лет</a:t>
            </a:r>
          </a:p>
          <a:p>
            <a:endParaRPr lang="ru-RU" sz="2600" b="1" dirty="0" smtClean="0"/>
          </a:p>
          <a:p>
            <a:endParaRPr lang="ru-RU" dirty="0"/>
          </a:p>
        </p:txBody>
      </p:sp>
      <p:sp>
        <p:nvSpPr>
          <p:cNvPr id="8" name="Текст 7"/>
          <p:cNvSpPr>
            <a:spLocks noGrp="1"/>
          </p:cNvSpPr>
          <p:nvPr>
            <p:ph type="body" sz="quarter" idx="3"/>
          </p:nvPr>
        </p:nvSpPr>
        <p:spPr>
          <a:xfrm>
            <a:off x="4572000" y="1556793"/>
            <a:ext cx="3527375" cy="648072"/>
          </a:xfrm>
        </p:spPr>
        <p:txBody>
          <a:bodyPr>
            <a:normAutofit fontScale="92500" lnSpcReduction="20000"/>
          </a:bodyPr>
          <a:lstStyle/>
          <a:p>
            <a:r>
              <a:rPr lang="ru-RU" dirty="0" smtClean="0"/>
              <a:t>Периодичность повторных осмотров</a:t>
            </a:r>
            <a:endParaRPr lang="ru-RU" dirty="0"/>
          </a:p>
        </p:txBody>
      </p:sp>
      <p:sp>
        <p:nvSpPr>
          <p:cNvPr id="9" name="Содержимое 8"/>
          <p:cNvSpPr>
            <a:spLocks noGrp="1"/>
          </p:cNvSpPr>
          <p:nvPr>
            <p:ph sz="quarter" idx="4"/>
          </p:nvPr>
        </p:nvSpPr>
        <p:spPr>
          <a:xfrm>
            <a:off x="4645025" y="2174874"/>
            <a:ext cx="4498975" cy="4683125"/>
          </a:xfrm>
        </p:spPr>
        <p:txBody>
          <a:bodyPr/>
          <a:lstStyle/>
          <a:p>
            <a:pPr>
              <a:tabLst>
                <a:tab pos="3952875" algn="l"/>
              </a:tabLst>
            </a:pPr>
            <a:r>
              <a:rPr lang="ru-RU" b="1" dirty="0" smtClean="0"/>
              <a:t>Ежегодно</a:t>
            </a:r>
          </a:p>
          <a:p>
            <a:pPr>
              <a:buNone/>
              <a:tabLst>
                <a:tab pos="3952875" algn="l"/>
              </a:tabLst>
            </a:pPr>
            <a:r>
              <a:rPr lang="ru-RU" b="1" dirty="0" smtClean="0"/>
              <a:t>2 раза в год</a:t>
            </a:r>
          </a:p>
          <a:p>
            <a:pPr>
              <a:buNone/>
              <a:tabLst>
                <a:tab pos="3952875" algn="l"/>
              </a:tabLst>
            </a:pPr>
            <a:r>
              <a:rPr lang="ru-RU" b="1" dirty="0" smtClean="0"/>
              <a:t>2 раза в год</a:t>
            </a:r>
          </a:p>
          <a:p>
            <a:pPr>
              <a:buNone/>
              <a:tabLst>
                <a:tab pos="3952875" algn="l"/>
              </a:tabLst>
            </a:pPr>
            <a:r>
              <a:rPr lang="ru-RU" b="1" dirty="0" smtClean="0"/>
              <a:t>3 раза в год</a:t>
            </a:r>
          </a:p>
          <a:p>
            <a:pPr>
              <a:buNone/>
              <a:tabLst>
                <a:tab pos="3952875" algn="l"/>
              </a:tabLst>
            </a:pPr>
            <a:r>
              <a:rPr lang="ru-RU" b="1" dirty="0" smtClean="0"/>
              <a:t>До зачатия и затем 3 раза в месяц</a:t>
            </a:r>
          </a:p>
          <a:p>
            <a:pPr>
              <a:buNone/>
              <a:tabLst>
                <a:tab pos="3952875" algn="l"/>
              </a:tabLst>
            </a:pPr>
            <a:r>
              <a:rPr lang="ru-RU" b="1" dirty="0" smtClean="0"/>
              <a:t>1 раз в 2-3 года</a:t>
            </a:r>
            <a:endParaRPr lang="ru-RU"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71600" y="0"/>
            <a:ext cx="6858521" cy="1143001"/>
          </a:xfrm>
        </p:spPr>
        <p:txBody>
          <a:bodyPr/>
          <a:lstStyle/>
          <a:p>
            <a:pPr eaLnBrk="1" hangingPunct="1">
              <a:defRPr/>
            </a:pPr>
            <a:r>
              <a:rPr lang="ru-RU" b="1" dirty="0" smtClean="0">
                <a:effectLst>
                  <a:outerShdw blurRad="38100" dist="38100" dir="2700000" algn="tl">
                    <a:srgbClr val="000000">
                      <a:alpha val="43137"/>
                    </a:srgbClr>
                  </a:outerShdw>
                </a:effectLst>
              </a:rPr>
              <a:t>ЗАКЛЮЧЕНИЕ</a:t>
            </a:r>
            <a:endParaRPr lang="en-US" sz="4400" b="1" dirty="0">
              <a:effectLst>
                <a:outerShdw blurRad="38100" dist="38100" dir="2700000" algn="tl">
                  <a:srgbClr val="000000">
                    <a:alpha val="43137"/>
                  </a:srgbClr>
                </a:outerShdw>
              </a:effectLst>
            </a:endParaRPr>
          </a:p>
        </p:txBody>
      </p:sp>
      <p:sp>
        <p:nvSpPr>
          <p:cNvPr id="19458" name="Content Placeholder 2"/>
          <p:cNvSpPr>
            <a:spLocks noGrp="1"/>
          </p:cNvSpPr>
          <p:nvPr>
            <p:ph idx="1"/>
          </p:nvPr>
        </p:nvSpPr>
        <p:spPr>
          <a:xfrm>
            <a:off x="0" y="908720"/>
            <a:ext cx="9144000" cy="5949280"/>
          </a:xfrm>
        </p:spPr>
        <p:txBody>
          <a:bodyPr>
            <a:normAutofit lnSpcReduction="10000"/>
          </a:bodyPr>
          <a:lstStyle/>
          <a:p>
            <a:r>
              <a:rPr lang="ru-RU" b="1" dirty="0" smtClean="0"/>
              <a:t>ДМО наиболее частая причина </a:t>
            </a:r>
          </a:p>
          <a:p>
            <a:pPr>
              <a:buNone/>
            </a:pPr>
            <a:r>
              <a:rPr lang="ru-RU" b="1" dirty="0" smtClean="0"/>
              <a:t>снижения зрения при сахарном диабете</a:t>
            </a:r>
          </a:p>
          <a:p>
            <a:r>
              <a:rPr lang="ru-RU" b="1" dirty="0" smtClean="0"/>
              <a:t>Большая часть пациентов не получают </a:t>
            </a:r>
          </a:p>
          <a:p>
            <a:pPr>
              <a:buNone/>
            </a:pPr>
            <a:r>
              <a:rPr lang="ru-RU" b="1" dirty="0" smtClean="0"/>
              <a:t>необходимого лечения (совместные усилия офтальмологов и эндокринологов в диагностике СД и </a:t>
            </a:r>
            <a:r>
              <a:rPr lang="ru-RU" b="1" smtClean="0"/>
              <a:t>его осложнений)</a:t>
            </a:r>
            <a:endParaRPr lang="ru-RU" b="1" dirty="0" smtClean="0"/>
          </a:p>
          <a:p>
            <a:r>
              <a:rPr lang="ru-RU" b="1" dirty="0" smtClean="0"/>
              <a:t>Важная роль в решении этой проблемы –</a:t>
            </a:r>
          </a:p>
          <a:p>
            <a:pPr>
              <a:buNone/>
            </a:pPr>
            <a:r>
              <a:rPr lang="ru-RU" b="1" dirty="0" smtClean="0"/>
              <a:t> отведена врачам офтальмологам</a:t>
            </a:r>
          </a:p>
          <a:p>
            <a:pPr>
              <a:buNone/>
            </a:pPr>
            <a:r>
              <a:rPr lang="ru-RU" b="1" dirty="0" smtClean="0"/>
              <a:t> поликлинического звена : СВОЕВРЕМЕННОЕ НАПРАВЛЕНИЕ ПАЦИЕНТА ДЛЯ ОКАЗАНИЯ СПЕЦИАЛИЗИРОВАННОЙ ПОМОЩИ В ККОКБ</a:t>
            </a:r>
          </a:p>
          <a:p>
            <a:endParaRPr lang="en-US" b="1"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pPr algn="ctr"/>
            <a:r>
              <a:rPr lang="ru-RU" dirty="0" smtClean="0"/>
              <a:t>Ведение в </a:t>
            </a:r>
            <a:r>
              <a:rPr lang="ru-RU" dirty="0" err="1" smtClean="0"/>
              <a:t>п</a:t>
            </a:r>
            <a:r>
              <a:rPr lang="ru-RU" dirty="0" smtClean="0"/>
              <a:t>/операционном периоде</a:t>
            </a:r>
            <a:endParaRPr lang="en-US" dirty="0"/>
          </a:p>
        </p:txBody>
      </p:sp>
      <p:sp>
        <p:nvSpPr>
          <p:cNvPr id="7" name="Прямоугольник 6"/>
          <p:cNvSpPr/>
          <p:nvPr/>
        </p:nvSpPr>
        <p:spPr>
          <a:xfrm>
            <a:off x="377388" y="836712"/>
            <a:ext cx="8389223" cy="5562113"/>
          </a:xfrm>
          <a:prstGeom prst="rect">
            <a:avLst/>
          </a:prstGeom>
        </p:spPr>
        <p:txBody>
          <a:bodyPr wrap="square">
            <a:spAutoFit/>
          </a:bodyPr>
          <a:lstStyle/>
          <a:p>
            <a:pPr marL="285750" indent="-285750">
              <a:buFont typeface="Arial" panose="020B0604020202020204" pitchFamily="34" charset="0"/>
              <a:buChar char="•"/>
            </a:pPr>
            <a:endParaRPr lang="ru-RU" sz="2000" dirty="0" smtClean="0">
              <a:solidFill>
                <a:srgbClr val="002060"/>
              </a:solidFill>
            </a:endParaRPr>
          </a:p>
          <a:p>
            <a:pPr marL="285750" indent="-285750">
              <a:buFont typeface="Arial" panose="020B0604020202020204" pitchFamily="34" charset="0"/>
              <a:buChar char="•"/>
            </a:pPr>
            <a:endParaRPr lang="ru-RU" sz="2000" dirty="0" smtClean="0">
              <a:solidFill>
                <a:srgbClr val="002060"/>
              </a:solidFill>
            </a:endParaRPr>
          </a:p>
          <a:p>
            <a:pPr marL="342900" indent="-342900">
              <a:buFont typeface="Arial" panose="020B0604020202020204" pitchFamily="34" charset="0"/>
              <a:buChar char="•"/>
            </a:pPr>
            <a:r>
              <a:rPr lang="ru-RU" sz="2400" b="1" dirty="0" smtClean="0"/>
              <a:t>В </a:t>
            </a:r>
            <a:r>
              <a:rPr lang="ru-RU" sz="2400" b="1" dirty="0"/>
              <a:t>послеоперационном периоде </a:t>
            </a:r>
            <a:r>
              <a:rPr lang="ru-RU" sz="2400" b="1" dirty="0" smtClean="0"/>
              <a:t>рекомендованное медикаментозное лечение включает:</a:t>
            </a:r>
            <a:endParaRPr lang="ru-RU" sz="2400" b="1" dirty="0"/>
          </a:p>
          <a:p>
            <a:pPr marL="778657" lvl="1" indent="-321457">
              <a:buFont typeface="Arial" panose="020B0604020202020204" pitchFamily="34" charset="0"/>
              <a:buChar char="•"/>
            </a:pPr>
            <a:r>
              <a:rPr lang="ru-RU" sz="2400" b="1" dirty="0"/>
              <a:t>Антибактериальные препараты</a:t>
            </a:r>
          </a:p>
          <a:p>
            <a:pPr marL="778657" lvl="1" indent="-321457">
              <a:buFont typeface="Arial" panose="020B0604020202020204" pitchFamily="34" charset="0"/>
              <a:buChar char="•"/>
            </a:pPr>
            <a:r>
              <a:rPr lang="ru-RU" sz="2400" b="1" dirty="0" err="1"/>
              <a:t>Глюкокортикостероиды</a:t>
            </a:r>
            <a:endParaRPr lang="ru-RU" sz="2400" b="1" dirty="0"/>
          </a:p>
          <a:p>
            <a:pPr marL="778657" lvl="1" indent="-321457">
              <a:buFont typeface="Arial" panose="020B0604020202020204" pitchFamily="34" charset="0"/>
              <a:buChar char="•"/>
            </a:pPr>
            <a:r>
              <a:rPr lang="ru-RU" sz="2400" b="1" dirty="0"/>
              <a:t>Нестероидные противовоспалительные препараты</a:t>
            </a:r>
          </a:p>
          <a:p>
            <a:pPr marL="285750" indent="-285750">
              <a:buFont typeface="Arial" panose="020B0604020202020204" pitchFamily="34" charset="0"/>
              <a:buChar char="•"/>
            </a:pPr>
            <a:r>
              <a:rPr lang="ru-RU" sz="2400" b="1" dirty="0" smtClean="0"/>
              <a:t>Возможность </a:t>
            </a:r>
            <a:r>
              <a:rPr lang="ru-RU" sz="2400" b="1" dirty="0"/>
              <a:t>профилактики КМО – важное показание для </a:t>
            </a:r>
            <a:r>
              <a:rPr lang="ru-RU" sz="2400" b="1" dirty="0" smtClean="0"/>
              <a:t>НПВП</a:t>
            </a:r>
          </a:p>
          <a:p>
            <a:pPr marL="285750" indent="-285750">
              <a:buFont typeface="Arial" panose="020B0604020202020204" pitchFamily="34" charset="0"/>
              <a:buChar char="•"/>
            </a:pPr>
            <a:r>
              <a:rPr lang="ru-RU" sz="2400" b="1" dirty="0" smtClean="0"/>
              <a:t>Среди НПВП существует одобренный препарат, для </a:t>
            </a:r>
            <a:r>
              <a:rPr lang="ru-RU" sz="2400" b="1" dirty="0"/>
              <a:t>снижения риска развития послеоперационного </a:t>
            </a:r>
            <a:r>
              <a:rPr lang="ru-RU" sz="2400" b="1" dirty="0" err="1"/>
              <a:t>макулярного</a:t>
            </a:r>
            <a:r>
              <a:rPr lang="ru-RU" sz="2400" b="1" dirty="0"/>
              <a:t> отека, вызванного удалением катаракты, у пациентов с сахарным </a:t>
            </a:r>
            <a:r>
              <a:rPr lang="ru-RU" sz="2400" b="1" dirty="0" smtClean="0"/>
              <a:t>диабетом (</a:t>
            </a:r>
            <a:r>
              <a:rPr lang="ru-RU" sz="2400" b="1" dirty="0" err="1" smtClean="0"/>
              <a:t>броксинак</a:t>
            </a:r>
            <a:r>
              <a:rPr lang="ru-RU" sz="2400" b="1" dirty="0" smtClean="0"/>
              <a:t>, </a:t>
            </a:r>
            <a:r>
              <a:rPr lang="ru-RU" sz="2400" b="1" dirty="0" err="1" smtClean="0"/>
              <a:t>неванак</a:t>
            </a:r>
            <a:r>
              <a:rPr lang="ru-RU" sz="2400" b="1" dirty="0" smtClean="0"/>
              <a:t> и др. препараты)</a:t>
            </a:r>
            <a:endParaRPr lang="en-US" sz="2400" b="1" baseline="30000" dirty="0"/>
          </a:p>
          <a:p>
            <a:pPr marL="285750" indent="-285750">
              <a:buFont typeface="Arial" panose="020B0604020202020204" pitchFamily="34" charset="0"/>
              <a:buChar char="•"/>
            </a:pPr>
            <a:endParaRPr lang="en-US" sz="2400" b="1" dirty="0"/>
          </a:p>
        </p:txBody>
      </p:sp>
    </p:spTree>
    <p:extLst>
      <p:ext uri="{BB962C8B-B14F-4D97-AF65-F5344CB8AC3E}">
        <p14:creationId xmlns:p14="http://schemas.microsoft.com/office/powerpoint/2010/main" xmlns="" val="17159626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12" name="Picture 8" descr="3D_AN~13"/>
          <p:cNvPicPr>
            <a:picLocks noGrp="1" noChangeAspect="1" noChangeArrowheads="1"/>
          </p:cNvPicPr>
          <p:nvPr>
            <p:ph sz="half" idx="2"/>
          </p:nvPr>
        </p:nvPicPr>
        <p:blipFill>
          <a:blip r:embed="rId2" cstate="print"/>
          <a:srcRect/>
          <a:stretch>
            <a:fillRect/>
          </a:stretch>
        </p:blipFill>
        <p:spPr>
          <a:xfrm>
            <a:off x="0" y="0"/>
            <a:ext cx="9144000" cy="6858000"/>
          </a:xfrm>
          <a:noFill/>
          <a:ln/>
        </p:spPr>
      </p:pic>
      <p:sp>
        <p:nvSpPr>
          <p:cNvPr id="98307" name="Rectangle 3"/>
          <p:cNvSpPr>
            <a:spLocks noGrp="1" noChangeArrowheads="1"/>
          </p:cNvSpPr>
          <p:nvPr>
            <p:ph type="body" sz="half" idx="1"/>
          </p:nvPr>
        </p:nvSpPr>
        <p:spPr>
          <a:xfrm>
            <a:off x="2133600" y="685800"/>
            <a:ext cx="7467600" cy="5749925"/>
          </a:xfrm>
        </p:spPr>
        <p:txBody>
          <a:bodyPr/>
          <a:lstStyle/>
          <a:p>
            <a:pPr>
              <a:buFont typeface="Wingdings" pitchFamily="2" charset="2"/>
              <a:buNone/>
            </a:pPr>
            <a:r>
              <a:rPr lang="ru-RU" sz="4000" b="1" dirty="0">
                <a:solidFill>
                  <a:srgbClr val="FFFF00"/>
                </a:solidFill>
              </a:rPr>
              <a:t>БЛАГОДАРЮ ЗА ВНИМАНИЕ!</a:t>
            </a:r>
          </a:p>
        </p:txBody>
      </p:sp>
      <p:pic>
        <p:nvPicPr>
          <p:cNvPr id="46082" name="Picture 2" descr="Результаты поиска изображений по запросу &quot;картинки с природой&quot;"/>
          <p:cNvPicPr>
            <a:picLocks noChangeAspect="1" noChangeArrowheads="1"/>
          </p:cNvPicPr>
          <p:nvPr/>
        </p:nvPicPr>
        <p:blipFill>
          <a:blip r:embed="rId3" cstate="print"/>
          <a:srcRect/>
          <a:stretch>
            <a:fillRect/>
          </a:stretch>
        </p:blipFill>
        <p:spPr bwMode="auto">
          <a:xfrm>
            <a:off x="0" y="-830264"/>
            <a:ext cx="9144000" cy="774202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 calcmode="lin" valueType="num">
                                      <p:cBhvr additive="base">
                                        <p:cTn id="7" dur="2000" fill="hold"/>
                                        <p:tgtEl>
                                          <p:spTgt spid="98307">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983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2000"/>
                                        <p:tgtEl>
                                          <p:spTgt spid="98307">
                                            <p:txEl>
                                              <p:pRg st="0" end="0"/>
                                            </p:txEl>
                                          </p:spTgt>
                                        </p:tgtEl>
                                        <p:attrNameLst>
                                          <p:attrName>ppt_x</p:attrName>
                                        </p:attrNameLst>
                                      </p:cBhvr>
                                      <p:tavLst>
                                        <p:tav tm="0">
                                          <p:val>
                                            <p:strVal val="ppt_x"/>
                                          </p:val>
                                        </p:tav>
                                        <p:tav tm="100000">
                                          <p:val>
                                            <p:strVal val="ppt_x"/>
                                          </p:val>
                                        </p:tav>
                                      </p:tavLst>
                                    </p:anim>
                                    <p:anim calcmode="lin" valueType="num">
                                      <p:cBhvr additive="base">
                                        <p:cTn id="13" dur="2000"/>
                                        <p:tgtEl>
                                          <p:spTgt spid="98307">
                                            <p:txEl>
                                              <p:pRg st="0" end="0"/>
                                            </p:txEl>
                                          </p:spTgt>
                                        </p:tgtEl>
                                        <p:attrNameLst>
                                          <p:attrName>ppt_y</p:attrName>
                                        </p:attrNameLst>
                                      </p:cBhvr>
                                      <p:tavLst>
                                        <p:tav tm="0">
                                          <p:val>
                                            <p:strVal val="ppt_y"/>
                                          </p:val>
                                        </p:tav>
                                        <p:tav tm="100000">
                                          <p:val>
                                            <p:strVal val="1+ppt_h/2"/>
                                          </p:val>
                                        </p:tav>
                                      </p:tavLst>
                                    </p:anim>
                                    <p:set>
                                      <p:cBhvr>
                                        <p:cTn id="14" dur="1" fill="hold">
                                          <p:stCondLst>
                                            <p:cond delay="1999"/>
                                          </p:stCondLst>
                                        </p:cTn>
                                        <p:tgtEl>
                                          <p:spTgt spid="98307">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P spid="98307"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normAutofit/>
          </a:bodyPr>
          <a:lstStyle/>
          <a:p>
            <a:r>
              <a:rPr lang="ru-RU" sz="2000" b="1" dirty="0" smtClean="0"/>
              <a:t>Распространенность СД 2 типа в РФ на 01.07.2022</a:t>
            </a:r>
            <a:endParaRPr lang="ru-RU" sz="2000" b="1" dirty="0"/>
          </a:p>
        </p:txBody>
      </p:sp>
      <p:graphicFrame>
        <p:nvGraphicFramePr>
          <p:cNvPr id="4" name="Содержимое 3"/>
          <p:cNvGraphicFramePr>
            <a:graphicFrameLocks noGrp="1"/>
          </p:cNvGraphicFramePr>
          <p:nvPr>
            <p:ph idx="1"/>
          </p:nvPr>
        </p:nvGraphicFramePr>
        <p:xfrm>
          <a:off x="214282" y="1142984"/>
          <a:ext cx="8515351" cy="4759722"/>
        </p:xfrm>
        <a:graphic>
          <a:graphicData uri="http://schemas.openxmlformats.org/drawingml/2006/table">
            <a:tbl>
              <a:tblPr firstRow="1" bandRow="1">
                <a:tableStyleId>{5C22544A-7EE6-4342-B048-85BDC9FD1C3A}</a:tableStyleId>
              </a:tblPr>
              <a:tblGrid>
                <a:gridCol w="253436"/>
                <a:gridCol w="2452799"/>
                <a:gridCol w="1294293"/>
                <a:gridCol w="416401"/>
                <a:gridCol w="208280"/>
                <a:gridCol w="1039050"/>
                <a:gridCol w="925080"/>
                <a:gridCol w="963006"/>
                <a:gridCol w="963006"/>
              </a:tblGrid>
              <a:tr h="0">
                <a:tc gridSpan="2">
                  <a:txBody>
                    <a:bodyPr/>
                    <a:lstStyle/>
                    <a:p>
                      <a:r>
                        <a:rPr lang="ru-RU" dirty="0" smtClean="0"/>
                        <a:t>Регион</a:t>
                      </a:r>
                      <a:endParaRPr lang="ru-RU" dirty="0"/>
                    </a:p>
                  </a:txBody>
                  <a:tcPr/>
                </a:tc>
                <a:tc hMerge="1">
                  <a:txBody>
                    <a:bodyPr/>
                    <a:lstStyle/>
                    <a:p>
                      <a:endParaRPr lang="ru-RU" dirty="0"/>
                    </a:p>
                  </a:txBody>
                  <a:tcPr/>
                </a:tc>
                <a:tc gridSpan="2">
                  <a:txBody>
                    <a:bodyPr/>
                    <a:lstStyle/>
                    <a:p>
                      <a:pPr algn="ctr"/>
                      <a:r>
                        <a:rPr lang="ru-RU" dirty="0" smtClean="0"/>
                        <a:t>Количество человек</a:t>
                      </a:r>
                      <a:endParaRPr lang="ru-RU" dirty="0"/>
                    </a:p>
                  </a:txBody>
                  <a:tcPr/>
                </a:tc>
                <a:tc hMerge="1">
                  <a:txBody>
                    <a:bodyPr/>
                    <a:lstStyle/>
                    <a:p>
                      <a:endParaRPr lang="ru-RU" dirty="0"/>
                    </a:p>
                  </a:txBody>
                  <a:tcPr/>
                </a:tc>
                <a:tc gridSpan="2">
                  <a:txBody>
                    <a:bodyPr/>
                    <a:lstStyle/>
                    <a:p>
                      <a:pPr algn="ctr"/>
                      <a:endParaRPr lang="ru-RU" dirty="0"/>
                    </a:p>
                  </a:txBody>
                  <a:tcPr/>
                </a:tc>
                <a:tc hMerge="1">
                  <a:txBody>
                    <a:bodyPr/>
                    <a:lstStyle/>
                    <a:p>
                      <a:endParaRPr lang="ru-RU" dirty="0"/>
                    </a:p>
                  </a:txBody>
                  <a:tcPr/>
                </a:tc>
                <a:tc gridSpan="2">
                  <a:txBody>
                    <a:bodyPr/>
                    <a:lstStyle/>
                    <a:p>
                      <a:pPr algn="ctr"/>
                      <a:r>
                        <a:rPr lang="ru-RU" dirty="0" smtClean="0"/>
                        <a:t>На 100 </a:t>
                      </a:r>
                      <a:r>
                        <a:rPr lang="ru-RU" dirty="0" err="1" smtClean="0"/>
                        <a:t>тыс</a:t>
                      </a:r>
                      <a:r>
                        <a:rPr lang="ru-RU" dirty="0" smtClean="0"/>
                        <a:t> населения</a:t>
                      </a:r>
                      <a:endParaRPr lang="ru-RU" dirty="0"/>
                    </a:p>
                  </a:txBody>
                  <a:tcPr/>
                </a:tc>
                <a:tc hMerge="1">
                  <a:txBody>
                    <a:bodyPr/>
                    <a:lstStyle/>
                    <a:p>
                      <a:endParaRPr lang="ru-RU" dirty="0"/>
                    </a:p>
                  </a:txBody>
                  <a:tcPr/>
                </a:tc>
                <a:tc>
                  <a:txBody>
                    <a:bodyPr/>
                    <a:lstStyle/>
                    <a:p>
                      <a:pPr algn="ctr"/>
                      <a:endParaRPr lang="ru-RU" dirty="0"/>
                    </a:p>
                  </a:txBody>
                  <a:tcPr/>
                </a:tc>
              </a:tr>
              <a:tr h="1129358">
                <a:tc>
                  <a:txBody>
                    <a:bodyPr/>
                    <a:lstStyle/>
                    <a:p>
                      <a:endParaRPr lang="ru-RU" dirty="0"/>
                    </a:p>
                  </a:txBody>
                  <a:tcPr anchor="ctr"/>
                </a:tc>
                <a:tc>
                  <a:txBody>
                    <a:bodyPr/>
                    <a:lstStyle/>
                    <a:p>
                      <a:r>
                        <a:rPr lang="ru-RU" dirty="0" smtClean="0"/>
                        <a:t>Российская Федерация</a:t>
                      </a:r>
                      <a:endParaRPr lang="ru-RU" dirty="0"/>
                    </a:p>
                  </a:txBody>
                  <a:tcPr anchor="ctr"/>
                </a:tc>
                <a:tc>
                  <a:txBody>
                    <a:bodyPr/>
                    <a:lstStyle/>
                    <a:p>
                      <a:r>
                        <a:rPr lang="ru-RU" dirty="0" smtClean="0"/>
                        <a:t>4559168</a:t>
                      </a:r>
                      <a:endParaRPr lang="ru-RU" dirty="0"/>
                    </a:p>
                  </a:txBody>
                  <a:tcPr anchor="ctr"/>
                </a:tc>
                <a:tc>
                  <a:txBody>
                    <a:bodyPr/>
                    <a:lstStyle/>
                    <a:p>
                      <a:endParaRPr lang="ru-RU" dirty="0"/>
                    </a:p>
                  </a:txBody>
                  <a:tcPr anchor="ctr"/>
                </a:tc>
                <a:tc>
                  <a:txBody>
                    <a:bodyPr/>
                    <a:lstStyle/>
                    <a:p>
                      <a:endParaRPr lang="ru-RU" dirty="0"/>
                    </a:p>
                  </a:txBody>
                  <a:tcPr anchor="ctr"/>
                </a:tc>
                <a:tc>
                  <a:txBody>
                    <a:bodyPr/>
                    <a:lstStyle/>
                    <a:p>
                      <a:endParaRPr lang="ru-RU" dirty="0"/>
                    </a:p>
                  </a:txBody>
                  <a:tcPr anchor="ctr"/>
                </a:tc>
                <a:tc>
                  <a:txBody>
                    <a:bodyPr/>
                    <a:lstStyle/>
                    <a:p>
                      <a:r>
                        <a:rPr lang="ru-RU" dirty="0" smtClean="0"/>
                        <a:t>3132,2</a:t>
                      </a:r>
                      <a:endParaRPr lang="ru-RU" dirty="0"/>
                    </a:p>
                  </a:txBody>
                  <a:tcPr anchor="ctr"/>
                </a:tc>
                <a:tc>
                  <a:txBody>
                    <a:bodyPr/>
                    <a:lstStyle/>
                    <a:p>
                      <a:endParaRPr lang="ru-RU" dirty="0"/>
                    </a:p>
                  </a:txBody>
                  <a:tcPr anchor="ctr"/>
                </a:tc>
                <a:tc>
                  <a:txBody>
                    <a:bodyPr/>
                    <a:lstStyle/>
                    <a:p>
                      <a:endParaRPr lang="ru-RU" dirty="0"/>
                    </a:p>
                  </a:txBody>
                  <a:tcPr anchor="ctr"/>
                </a:tc>
              </a:tr>
              <a:tr h="370840">
                <a:tc>
                  <a:txBody>
                    <a:bodyPr/>
                    <a:lstStyle/>
                    <a:p>
                      <a:endParaRPr lang="ru-RU" dirty="0"/>
                    </a:p>
                  </a:txBody>
                  <a:tcPr/>
                </a:tc>
                <a:tc>
                  <a:txBody>
                    <a:bodyPr/>
                    <a:lstStyle/>
                    <a:p>
                      <a:r>
                        <a:rPr lang="ru-RU" sz="1400" b="1" dirty="0" smtClean="0"/>
                        <a:t>Республика Алтай</a:t>
                      </a:r>
                      <a:endParaRPr lang="ru-RU" sz="1400" b="1" dirty="0"/>
                    </a:p>
                  </a:txBody>
                  <a:tcPr/>
                </a:tc>
                <a:tc>
                  <a:txBody>
                    <a:bodyPr/>
                    <a:lstStyle/>
                    <a:p>
                      <a:r>
                        <a:rPr lang="ru-RU" dirty="0" smtClean="0"/>
                        <a:t>4701</a:t>
                      </a:r>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r>
                        <a:rPr lang="ru-RU" dirty="0" smtClean="0"/>
                        <a:t>2121,8</a:t>
                      </a:r>
                      <a:endParaRPr lang="ru-RU" dirty="0"/>
                    </a:p>
                  </a:txBody>
                  <a:tcPr/>
                </a:tc>
                <a:tc>
                  <a:txBody>
                    <a:bodyPr/>
                    <a:lstStyle/>
                    <a:p>
                      <a:endParaRPr lang="ru-RU" dirty="0"/>
                    </a:p>
                  </a:txBody>
                  <a:tcPr/>
                </a:tc>
                <a:tc>
                  <a:txBody>
                    <a:bodyPr/>
                    <a:lstStyle/>
                    <a:p>
                      <a:endParaRPr lang="ru-RU" dirty="0"/>
                    </a:p>
                  </a:txBody>
                  <a:tcPr/>
                </a:tc>
              </a:tr>
              <a:tr h="370840">
                <a:tc>
                  <a:txBody>
                    <a:bodyPr/>
                    <a:lstStyle/>
                    <a:p>
                      <a:endParaRPr lang="ru-RU" dirty="0"/>
                    </a:p>
                  </a:txBody>
                  <a:tcPr/>
                </a:tc>
                <a:tc>
                  <a:txBody>
                    <a:bodyPr/>
                    <a:lstStyle/>
                    <a:p>
                      <a:r>
                        <a:rPr lang="ru-RU" dirty="0" smtClean="0"/>
                        <a:t>Алтайский край</a:t>
                      </a:r>
                      <a:endParaRPr lang="ru-RU" dirty="0"/>
                    </a:p>
                  </a:txBody>
                  <a:tcPr/>
                </a:tc>
                <a:tc>
                  <a:txBody>
                    <a:bodyPr/>
                    <a:lstStyle/>
                    <a:p>
                      <a:r>
                        <a:rPr lang="ru-RU" dirty="0" smtClean="0"/>
                        <a:t>91505</a:t>
                      </a:r>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r>
                        <a:rPr lang="ru-RU" dirty="0" smtClean="0"/>
                        <a:t>4034.3</a:t>
                      </a:r>
                      <a:endParaRPr lang="ru-RU" dirty="0"/>
                    </a:p>
                  </a:txBody>
                  <a:tcPr/>
                </a:tc>
                <a:tc>
                  <a:txBody>
                    <a:bodyPr/>
                    <a:lstStyle/>
                    <a:p>
                      <a:endParaRPr lang="ru-RU" dirty="0"/>
                    </a:p>
                  </a:txBody>
                  <a:tcPr/>
                </a:tc>
                <a:tc>
                  <a:txBody>
                    <a:bodyPr/>
                    <a:lstStyle/>
                    <a:p>
                      <a:endParaRPr lang="ru-RU" dirty="0"/>
                    </a:p>
                  </a:txBody>
                  <a:tcPr/>
                </a:tc>
              </a:tr>
              <a:tr h="370840">
                <a:tc>
                  <a:txBody>
                    <a:bodyPr/>
                    <a:lstStyle/>
                    <a:p>
                      <a:endParaRPr lang="ru-RU" dirty="0"/>
                    </a:p>
                  </a:txBody>
                  <a:tcPr/>
                </a:tc>
                <a:tc>
                  <a:txBody>
                    <a:bodyPr/>
                    <a:lstStyle/>
                    <a:p>
                      <a:r>
                        <a:rPr lang="ru-RU" dirty="0" smtClean="0"/>
                        <a:t>Красноярский край </a:t>
                      </a:r>
                      <a:endParaRPr lang="ru-RU" dirty="0"/>
                    </a:p>
                  </a:txBody>
                  <a:tcPr/>
                </a:tc>
                <a:tc>
                  <a:txBody>
                    <a:bodyPr/>
                    <a:lstStyle/>
                    <a:p>
                      <a:r>
                        <a:rPr lang="ru-RU" dirty="0" smtClean="0"/>
                        <a:t>88009</a:t>
                      </a:r>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r>
                        <a:rPr lang="ru-RU" dirty="0" smtClean="0"/>
                        <a:t>3088,9</a:t>
                      </a:r>
                      <a:endParaRPr lang="ru-RU" dirty="0"/>
                    </a:p>
                  </a:txBody>
                  <a:tcPr/>
                </a:tc>
                <a:tc>
                  <a:txBody>
                    <a:bodyPr/>
                    <a:lstStyle/>
                    <a:p>
                      <a:endParaRPr lang="ru-RU" dirty="0"/>
                    </a:p>
                  </a:txBody>
                  <a:tcPr/>
                </a:tc>
                <a:tc>
                  <a:txBody>
                    <a:bodyPr/>
                    <a:lstStyle/>
                    <a:p>
                      <a:endParaRPr lang="ru-RU" dirty="0"/>
                    </a:p>
                  </a:txBody>
                  <a:tcPr/>
                </a:tc>
              </a:tr>
              <a:tr h="670592">
                <a:tc>
                  <a:txBody>
                    <a:bodyPr/>
                    <a:lstStyle/>
                    <a:p>
                      <a:endParaRPr lang="ru-RU" dirty="0"/>
                    </a:p>
                  </a:txBody>
                  <a:tcPr/>
                </a:tc>
                <a:tc>
                  <a:txBody>
                    <a:bodyPr/>
                    <a:lstStyle/>
                    <a:p>
                      <a:r>
                        <a:rPr lang="ru-RU" dirty="0" smtClean="0"/>
                        <a:t>Новосибирская область</a:t>
                      </a:r>
                      <a:endParaRPr lang="ru-RU" dirty="0"/>
                    </a:p>
                  </a:txBody>
                  <a:tcPr/>
                </a:tc>
                <a:tc>
                  <a:txBody>
                    <a:bodyPr/>
                    <a:lstStyle/>
                    <a:p>
                      <a:r>
                        <a:rPr lang="ru-RU" dirty="0" smtClean="0"/>
                        <a:t>90923</a:t>
                      </a:r>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r>
                        <a:rPr lang="ru-RU" dirty="0" smtClean="0"/>
                        <a:t>3270,3</a:t>
                      </a:r>
                      <a:endParaRPr lang="ru-RU" dirty="0"/>
                    </a:p>
                  </a:txBody>
                  <a:tcPr/>
                </a:tc>
                <a:tc>
                  <a:txBody>
                    <a:bodyPr/>
                    <a:lstStyle/>
                    <a:p>
                      <a:endParaRPr lang="ru-RU" dirty="0"/>
                    </a:p>
                  </a:txBody>
                  <a:tcPr/>
                </a:tc>
                <a:tc>
                  <a:txBody>
                    <a:bodyPr/>
                    <a:lstStyle/>
                    <a:p>
                      <a:endParaRPr lang="ru-RU" dirty="0"/>
                    </a:p>
                  </a:txBody>
                  <a:tcPr/>
                </a:tc>
              </a:tr>
              <a:tr h="465492">
                <a:tc>
                  <a:txBody>
                    <a:bodyPr/>
                    <a:lstStyle/>
                    <a:p>
                      <a:endParaRPr lang="ru-RU" dirty="0"/>
                    </a:p>
                  </a:txBody>
                  <a:tcPr/>
                </a:tc>
                <a:tc>
                  <a:txBody>
                    <a:bodyPr/>
                    <a:lstStyle/>
                    <a:p>
                      <a:r>
                        <a:rPr lang="ru-RU" dirty="0" smtClean="0"/>
                        <a:t>Омская область</a:t>
                      </a:r>
                      <a:endParaRPr lang="ru-RU" dirty="0"/>
                    </a:p>
                  </a:txBody>
                  <a:tcPr/>
                </a:tc>
                <a:tc>
                  <a:txBody>
                    <a:bodyPr/>
                    <a:lstStyle/>
                    <a:p>
                      <a:r>
                        <a:rPr lang="ru-RU" dirty="0" smtClean="0"/>
                        <a:t>53280</a:t>
                      </a:r>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r>
                        <a:rPr lang="ru-RU" dirty="0" smtClean="0"/>
                        <a:t>2834,7</a:t>
                      </a:r>
                      <a:endParaRPr lang="ru-RU" dirty="0"/>
                    </a:p>
                  </a:txBody>
                  <a:tcPr/>
                </a:tc>
                <a:tc>
                  <a:txBody>
                    <a:bodyPr/>
                    <a:lstStyle/>
                    <a:p>
                      <a:endParaRPr lang="ru-RU" dirty="0"/>
                    </a:p>
                  </a:txBody>
                  <a:tcPr/>
                </a:tc>
                <a:tc>
                  <a:txBody>
                    <a:bodyPr/>
                    <a:lstStyle/>
                    <a:p>
                      <a:endParaRPr lang="ru-RU" dirty="0"/>
                    </a:p>
                  </a:txBody>
                  <a:tcPr/>
                </a:tc>
              </a:tr>
              <a:tr h="370840">
                <a:tc>
                  <a:txBody>
                    <a:bodyPr/>
                    <a:lstStyle/>
                    <a:p>
                      <a:endParaRPr lang="ru-RU"/>
                    </a:p>
                  </a:txBody>
                  <a:tcPr/>
                </a:tc>
                <a:tc>
                  <a:txBody>
                    <a:bodyPr/>
                    <a:lstStyle/>
                    <a:p>
                      <a:r>
                        <a:rPr lang="ru-RU" dirty="0" smtClean="0"/>
                        <a:t>Иркутская область</a:t>
                      </a:r>
                      <a:endParaRPr lang="ru-RU" dirty="0"/>
                    </a:p>
                  </a:txBody>
                  <a:tcPr/>
                </a:tc>
                <a:tc>
                  <a:txBody>
                    <a:bodyPr/>
                    <a:lstStyle/>
                    <a:p>
                      <a:r>
                        <a:rPr lang="ru-RU" dirty="0" smtClean="0"/>
                        <a:t>82709</a:t>
                      </a:r>
                      <a:endParaRPr lang="ru-RU" dirty="0"/>
                    </a:p>
                  </a:txBody>
                  <a:tcPr/>
                </a:tc>
                <a:tc>
                  <a:txBody>
                    <a:bodyPr/>
                    <a:lstStyle/>
                    <a:p>
                      <a:endParaRPr lang="ru-RU"/>
                    </a:p>
                  </a:txBody>
                  <a:tcPr/>
                </a:tc>
                <a:tc>
                  <a:txBody>
                    <a:bodyPr/>
                    <a:lstStyle/>
                    <a:p>
                      <a:endParaRPr lang="ru-RU"/>
                    </a:p>
                  </a:txBody>
                  <a:tcPr/>
                </a:tc>
                <a:tc>
                  <a:txBody>
                    <a:bodyPr/>
                    <a:lstStyle/>
                    <a:p>
                      <a:endParaRPr lang="ru-RU" dirty="0"/>
                    </a:p>
                  </a:txBody>
                  <a:tcPr/>
                </a:tc>
                <a:tc>
                  <a:txBody>
                    <a:bodyPr/>
                    <a:lstStyle/>
                    <a:p>
                      <a:r>
                        <a:rPr lang="ru-RU" dirty="0" smtClean="0"/>
                        <a:t>3508,9</a:t>
                      </a:r>
                      <a:endParaRPr lang="ru-RU" dirty="0"/>
                    </a:p>
                  </a:txBody>
                  <a:tcPr/>
                </a:tc>
                <a:tc>
                  <a:txBody>
                    <a:bodyPr/>
                    <a:lstStyle/>
                    <a:p>
                      <a:endParaRPr lang="ru-RU" dirty="0"/>
                    </a:p>
                  </a:txBody>
                  <a:tcPr/>
                </a:tc>
                <a:tc>
                  <a:txBody>
                    <a:bodyPr/>
                    <a:lstStyle/>
                    <a:p>
                      <a:endParaRPr lang="ru-RU" dirty="0"/>
                    </a:p>
                  </a:txBody>
                  <a:tcPr/>
                </a:tc>
              </a:tr>
              <a:tr h="370840">
                <a:tc>
                  <a:txBody>
                    <a:bodyPr/>
                    <a:lstStyle/>
                    <a:p>
                      <a:endParaRPr lang="ru-RU"/>
                    </a:p>
                  </a:txBody>
                  <a:tcPr/>
                </a:tc>
                <a:tc>
                  <a:txBody>
                    <a:bodyPr/>
                    <a:lstStyle/>
                    <a:p>
                      <a:r>
                        <a:rPr lang="ru-RU" dirty="0" smtClean="0"/>
                        <a:t>Кемеровская область</a:t>
                      </a:r>
                      <a:endParaRPr lang="ru-RU" dirty="0"/>
                    </a:p>
                  </a:txBody>
                  <a:tcPr/>
                </a:tc>
                <a:tc>
                  <a:txBody>
                    <a:bodyPr/>
                    <a:lstStyle/>
                    <a:p>
                      <a:r>
                        <a:rPr lang="ru-RU" dirty="0" smtClean="0"/>
                        <a:t>74247</a:t>
                      </a:r>
                      <a:endParaRPr lang="ru-RU" dirty="0"/>
                    </a:p>
                  </a:txBody>
                  <a:tcPr/>
                </a:tc>
                <a:tc>
                  <a:txBody>
                    <a:bodyPr/>
                    <a:lstStyle/>
                    <a:p>
                      <a:endParaRPr lang="ru-RU"/>
                    </a:p>
                  </a:txBody>
                  <a:tcPr/>
                </a:tc>
                <a:tc>
                  <a:txBody>
                    <a:bodyPr/>
                    <a:lstStyle/>
                    <a:p>
                      <a:endParaRPr lang="ru-RU"/>
                    </a:p>
                  </a:txBody>
                  <a:tcPr/>
                </a:tc>
                <a:tc>
                  <a:txBody>
                    <a:bodyPr/>
                    <a:lstStyle/>
                    <a:p>
                      <a:endParaRPr lang="ru-RU" dirty="0"/>
                    </a:p>
                  </a:txBody>
                  <a:tcPr/>
                </a:tc>
                <a:tc>
                  <a:txBody>
                    <a:bodyPr/>
                    <a:lstStyle/>
                    <a:p>
                      <a:r>
                        <a:rPr lang="ru-RU" dirty="0" smtClean="0"/>
                        <a:t>2851,0</a:t>
                      </a:r>
                      <a:endParaRPr lang="ru-RU" dirty="0"/>
                    </a:p>
                  </a:txBody>
                  <a:tcPr/>
                </a:tc>
                <a:tc>
                  <a:txBody>
                    <a:bodyPr/>
                    <a:lstStyle/>
                    <a:p>
                      <a:endParaRPr lang="ru-RU" dirty="0"/>
                    </a:p>
                  </a:txBody>
                  <a:tcPr/>
                </a:tc>
                <a:tc>
                  <a:txBody>
                    <a:bodyPr/>
                    <a:lstStyle/>
                    <a:p>
                      <a:endParaRPr lang="ru-RU" dirty="0"/>
                    </a:p>
                  </a:txBody>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normAutofit/>
          </a:bodyPr>
          <a:lstStyle/>
          <a:p>
            <a:r>
              <a:rPr lang="ru-RU" sz="2000" b="1" dirty="0" smtClean="0"/>
              <a:t>Показатели заболеваемости диабетической </a:t>
            </a:r>
            <a:r>
              <a:rPr lang="ru-RU" sz="2000" b="1" dirty="0" err="1" smtClean="0"/>
              <a:t>ретинопатией</a:t>
            </a:r>
            <a:r>
              <a:rPr lang="ru-RU" sz="2000" b="1" dirty="0" smtClean="0"/>
              <a:t> в Красноярском крае</a:t>
            </a:r>
            <a:endParaRPr lang="ru-RU" sz="2000" b="1" dirty="0"/>
          </a:p>
        </p:txBody>
      </p:sp>
      <p:graphicFrame>
        <p:nvGraphicFramePr>
          <p:cNvPr id="4" name="Содержимое 3"/>
          <p:cNvGraphicFramePr>
            <a:graphicFrameLocks noGrp="1"/>
          </p:cNvGraphicFramePr>
          <p:nvPr>
            <p:ph idx="1"/>
          </p:nvPr>
        </p:nvGraphicFramePr>
        <p:xfrm>
          <a:off x="214282" y="1142984"/>
          <a:ext cx="8515352" cy="5857272"/>
        </p:xfrm>
        <a:graphic>
          <a:graphicData uri="http://schemas.openxmlformats.org/drawingml/2006/table">
            <a:tbl>
              <a:tblPr firstRow="1" bandRow="1">
                <a:tableStyleId>{5C22544A-7EE6-4342-B048-85BDC9FD1C3A}</a:tableStyleId>
              </a:tblPr>
              <a:tblGrid>
                <a:gridCol w="285752"/>
                <a:gridCol w="1928826"/>
                <a:gridCol w="1071570"/>
                <a:gridCol w="1143008"/>
                <a:gridCol w="785818"/>
                <a:gridCol w="1171540"/>
                <a:gridCol w="1043038"/>
                <a:gridCol w="1085800"/>
              </a:tblGrid>
              <a:tr h="0">
                <a:tc gridSpan="2">
                  <a:txBody>
                    <a:bodyPr/>
                    <a:lstStyle/>
                    <a:p>
                      <a:endParaRPr lang="ru-RU" dirty="0"/>
                    </a:p>
                  </a:txBody>
                  <a:tcPr/>
                </a:tc>
                <a:tc hMerge="1">
                  <a:txBody>
                    <a:bodyPr/>
                    <a:lstStyle/>
                    <a:p>
                      <a:endParaRPr lang="ru-RU" dirty="0"/>
                    </a:p>
                  </a:txBody>
                  <a:tcPr/>
                </a:tc>
                <a:tc gridSpan="2">
                  <a:txBody>
                    <a:bodyPr/>
                    <a:lstStyle/>
                    <a:p>
                      <a:pPr algn="ctr"/>
                      <a:r>
                        <a:rPr lang="ru-RU" dirty="0" smtClean="0"/>
                        <a:t>2019</a:t>
                      </a:r>
                      <a:endParaRPr lang="ru-RU" dirty="0"/>
                    </a:p>
                  </a:txBody>
                  <a:tcPr/>
                </a:tc>
                <a:tc hMerge="1">
                  <a:txBody>
                    <a:bodyPr/>
                    <a:lstStyle/>
                    <a:p>
                      <a:endParaRPr lang="ru-RU" dirty="0"/>
                    </a:p>
                  </a:txBody>
                  <a:tcPr/>
                </a:tc>
                <a:tc gridSpan="2">
                  <a:txBody>
                    <a:bodyPr/>
                    <a:lstStyle/>
                    <a:p>
                      <a:pPr algn="ctr"/>
                      <a:r>
                        <a:rPr lang="ru-RU" dirty="0" smtClean="0"/>
                        <a:t>2020</a:t>
                      </a:r>
                      <a:endParaRPr lang="ru-RU" dirty="0"/>
                    </a:p>
                  </a:txBody>
                  <a:tcPr/>
                </a:tc>
                <a:tc hMerge="1">
                  <a:txBody>
                    <a:bodyPr/>
                    <a:lstStyle/>
                    <a:p>
                      <a:endParaRPr lang="ru-RU" dirty="0"/>
                    </a:p>
                  </a:txBody>
                  <a:tcPr/>
                </a:tc>
                <a:tc gridSpan="2">
                  <a:txBody>
                    <a:bodyPr/>
                    <a:lstStyle/>
                    <a:p>
                      <a:pPr algn="ctr"/>
                      <a:r>
                        <a:rPr lang="ru-RU" dirty="0" smtClean="0"/>
                        <a:t>2021</a:t>
                      </a:r>
                      <a:endParaRPr lang="ru-RU" dirty="0"/>
                    </a:p>
                  </a:txBody>
                  <a:tcPr/>
                </a:tc>
                <a:tc hMerge="1">
                  <a:txBody>
                    <a:bodyPr/>
                    <a:lstStyle/>
                    <a:p>
                      <a:endParaRPr lang="ru-RU" dirty="0"/>
                    </a:p>
                  </a:txBody>
                  <a:tcPr/>
                </a:tc>
              </a:tr>
              <a:tr h="1129358">
                <a:tc>
                  <a:txBody>
                    <a:bodyPr/>
                    <a:lstStyle/>
                    <a:p>
                      <a:r>
                        <a:rPr lang="ru-RU" dirty="0" smtClean="0"/>
                        <a:t>№</a:t>
                      </a:r>
                      <a:r>
                        <a:rPr lang="ru-RU" baseline="0" dirty="0" smtClean="0"/>
                        <a:t> </a:t>
                      </a:r>
                      <a:r>
                        <a:rPr lang="ru-RU" baseline="0" dirty="0" err="1" smtClean="0"/>
                        <a:t>п</a:t>
                      </a:r>
                      <a:r>
                        <a:rPr lang="ru-RU" baseline="0" dirty="0" smtClean="0"/>
                        <a:t>/</a:t>
                      </a:r>
                      <a:r>
                        <a:rPr lang="ru-RU" baseline="0" dirty="0" err="1" smtClean="0"/>
                        <a:t>п</a:t>
                      </a:r>
                      <a:endParaRPr lang="ru-RU" dirty="0"/>
                    </a:p>
                  </a:txBody>
                  <a:tcPr anchor="ctr"/>
                </a:tc>
                <a:tc>
                  <a:txBody>
                    <a:bodyPr/>
                    <a:lstStyle/>
                    <a:p>
                      <a:r>
                        <a:rPr lang="ru-RU" dirty="0" smtClean="0"/>
                        <a:t>показатель</a:t>
                      </a:r>
                      <a:endParaRPr lang="ru-RU" dirty="0"/>
                    </a:p>
                  </a:txBody>
                  <a:tcPr anchor="ctr"/>
                </a:tc>
                <a:tc>
                  <a:txBody>
                    <a:bodyPr/>
                    <a:lstStyle/>
                    <a:p>
                      <a:r>
                        <a:rPr lang="ru-RU" dirty="0" smtClean="0"/>
                        <a:t>Всего</a:t>
                      </a:r>
                      <a:endParaRPr lang="ru-RU" dirty="0"/>
                    </a:p>
                  </a:txBody>
                  <a:tcPr anchor="ctr"/>
                </a:tc>
                <a:tc>
                  <a:txBody>
                    <a:bodyPr/>
                    <a:lstStyle/>
                    <a:p>
                      <a:r>
                        <a:rPr lang="ru-RU" dirty="0" smtClean="0"/>
                        <a:t>Впервые</a:t>
                      </a:r>
                      <a:endParaRPr lang="ru-RU" dirty="0"/>
                    </a:p>
                  </a:txBody>
                  <a:tcPr anchor="ctr"/>
                </a:tc>
                <a:tc>
                  <a:txBody>
                    <a:bodyPr/>
                    <a:lstStyle/>
                    <a:p>
                      <a:r>
                        <a:rPr lang="ru-RU" dirty="0" smtClean="0"/>
                        <a:t>Всего</a:t>
                      </a:r>
                      <a:endParaRPr lang="ru-RU" dirty="0"/>
                    </a:p>
                  </a:txBody>
                  <a:tcPr anchor="ctr"/>
                </a:tc>
                <a:tc>
                  <a:txBody>
                    <a:bodyPr/>
                    <a:lstStyle/>
                    <a:p>
                      <a:r>
                        <a:rPr lang="ru-RU" dirty="0" smtClean="0"/>
                        <a:t>Впервые</a:t>
                      </a:r>
                      <a:endParaRPr lang="ru-RU" dirty="0"/>
                    </a:p>
                  </a:txBody>
                  <a:tcPr anchor="ctr"/>
                </a:tc>
                <a:tc>
                  <a:txBody>
                    <a:bodyPr/>
                    <a:lstStyle/>
                    <a:p>
                      <a:r>
                        <a:rPr lang="ru-RU" dirty="0" smtClean="0"/>
                        <a:t>Всего</a:t>
                      </a:r>
                      <a:endParaRPr lang="ru-RU" dirty="0"/>
                    </a:p>
                  </a:txBody>
                  <a:tcPr anchor="ctr"/>
                </a:tc>
                <a:tc>
                  <a:txBody>
                    <a:bodyPr/>
                    <a:lstStyle/>
                    <a:p>
                      <a:r>
                        <a:rPr lang="ru-RU" dirty="0" smtClean="0"/>
                        <a:t>Впервые</a:t>
                      </a:r>
                      <a:endParaRPr lang="ru-RU" dirty="0"/>
                    </a:p>
                  </a:txBody>
                  <a:tcPr anchor="ctr"/>
                </a:tc>
              </a:tr>
              <a:tr h="370840">
                <a:tc>
                  <a:txBody>
                    <a:bodyPr/>
                    <a:lstStyle/>
                    <a:p>
                      <a:r>
                        <a:rPr lang="ru-RU" dirty="0" smtClean="0"/>
                        <a:t>1</a:t>
                      </a:r>
                      <a:endParaRPr lang="ru-RU" dirty="0"/>
                    </a:p>
                  </a:txBody>
                  <a:tcPr/>
                </a:tc>
                <a:tc>
                  <a:txBody>
                    <a:bodyPr/>
                    <a:lstStyle/>
                    <a:p>
                      <a:r>
                        <a:rPr lang="ru-RU" sz="1400" b="1" dirty="0" smtClean="0"/>
                        <a:t>Зарегистрировано заболеваний СД</a:t>
                      </a:r>
                      <a:endParaRPr lang="ru-RU" sz="1400" b="1" dirty="0"/>
                    </a:p>
                  </a:txBody>
                  <a:tcPr/>
                </a:tc>
                <a:tc>
                  <a:txBody>
                    <a:bodyPr/>
                    <a:lstStyle/>
                    <a:p>
                      <a:r>
                        <a:rPr lang="ru-RU" dirty="0" smtClean="0"/>
                        <a:t>83696</a:t>
                      </a:r>
                      <a:endParaRPr lang="ru-RU" dirty="0"/>
                    </a:p>
                  </a:txBody>
                  <a:tcPr/>
                </a:tc>
                <a:tc>
                  <a:txBody>
                    <a:bodyPr/>
                    <a:lstStyle/>
                    <a:p>
                      <a:r>
                        <a:rPr lang="ru-RU" dirty="0" smtClean="0"/>
                        <a:t>6929</a:t>
                      </a:r>
                      <a:endParaRPr lang="ru-RU" dirty="0"/>
                    </a:p>
                  </a:txBody>
                  <a:tcPr/>
                </a:tc>
                <a:tc>
                  <a:txBody>
                    <a:bodyPr/>
                    <a:lstStyle/>
                    <a:p>
                      <a:r>
                        <a:rPr lang="ru-RU" dirty="0" smtClean="0"/>
                        <a:t>86419</a:t>
                      </a:r>
                      <a:endParaRPr lang="ru-RU" dirty="0"/>
                    </a:p>
                  </a:txBody>
                  <a:tcPr/>
                </a:tc>
                <a:tc>
                  <a:txBody>
                    <a:bodyPr/>
                    <a:lstStyle/>
                    <a:p>
                      <a:r>
                        <a:rPr lang="ru-RU" dirty="0" smtClean="0"/>
                        <a:t>5689</a:t>
                      </a:r>
                      <a:endParaRPr lang="ru-RU" dirty="0"/>
                    </a:p>
                  </a:txBody>
                  <a:tcPr/>
                </a:tc>
                <a:tc>
                  <a:txBody>
                    <a:bodyPr/>
                    <a:lstStyle/>
                    <a:p>
                      <a:r>
                        <a:rPr lang="ru-RU" dirty="0" smtClean="0"/>
                        <a:t>87486</a:t>
                      </a:r>
                      <a:endParaRPr lang="ru-RU" dirty="0"/>
                    </a:p>
                  </a:txBody>
                  <a:tcPr/>
                </a:tc>
                <a:tc>
                  <a:txBody>
                    <a:bodyPr/>
                    <a:lstStyle/>
                    <a:p>
                      <a:r>
                        <a:rPr lang="ru-RU" dirty="0" smtClean="0"/>
                        <a:t>7657</a:t>
                      </a:r>
                      <a:endParaRPr lang="ru-RU" dirty="0"/>
                    </a:p>
                  </a:txBody>
                  <a:tcPr/>
                </a:tc>
              </a:tr>
              <a:tr h="370840">
                <a:tc>
                  <a:txBody>
                    <a:bodyPr/>
                    <a:lstStyle/>
                    <a:p>
                      <a:r>
                        <a:rPr lang="ru-RU" dirty="0" smtClean="0"/>
                        <a:t>2</a:t>
                      </a:r>
                      <a:endParaRPr lang="ru-RU" dirty="0"/>
                    </a:p>
                  </a:txBody>
                  <a:tcPr/>
                </a:tc>
                <a:tc>
                  <a:txBody>
                    <a:bodyPr/>
                    <a:lstStyle/>
                    <a:p>
                      <a:r>
                        <a:rPr lang="ru-RU" dirty="0" smtClean="0"/>
                        <a:t>Диабетическая </a:t>
                      </a:r>
                      <a:r>
                        <a:rPr lang="ru-RU" dirty="0" err="1" smtClean="0"/>
                        <a:t>ретинопатия</a:t>
                      </a:r>
                      <a:endParaRPr lang="ru-RU" dirty="0"/>
                    </a:p>
                  </a:txBody>
                  <a:tcPr/>
                </a:tc>
                <a:tc>
                  <a:txBody>
                    <a:bodyPr/>
                    <a:lstStyle/>
                    <a:p>
                      <a:r>
                        <a:rPr lang="ru-RU" dirty="0" smtClean="0"/>
                        <a:t>10087</a:t>
                      </a:r>
                      <a:endParaRPr lang="ru-RU" dirty="0"/>
                    </a:p>
                  </a:txBody>
                  <a:tcPr/>
                </a:tc>
                <a:tc>
                  <a:txBody>
                    <a:bodyPr/>
                    <a:lstStyle/>
                    <a:p>
                      <a:r>
                        <a:rPr lang="ru-RU" dirty="0" smtClean="0"/>
                        <a:t>521</a:t>
                      </a:r>
                      <a:endParaRPr lang="ru-RU" dirty="0"/>
                    </a:p>
                  </a:txBody>
                  <a:tcPr/>
                </a:tc>
                <a:tc>
                  <a:txBody>
                    <a:bodyPr/>
                    <a:lstStyle/>
                    <a:p>
                      <a:r>
                        <a:rPr lang="ru-RU" dirty="0" smtClean="0"/>
                        <a:t>9395</a:t>
                      </a:r>
                      <a:endParaRPr lang="ru-RU" dirty="0"/>
                    </a:p>
                  </a:txBody>
                  <a:tcPr/>
                </a:tc>
                <a:tc>
                  <a:txBody>
                    <a:bodyPr/>
                    <a:lstStyle/>
                    <a:p>
                      <a:r>
                        <a:rPr lang="ru-RU" dirty="0" smtClean="0"/>
                        <a:t>450</a:t>
                      </a:r>
                      <a:endParaRPr lang="ru-RU" dirty="0"/>
                    </a:p>
                  </a:txBody>
                  <a:tcPr/>
                </a:tc>
                <a:tc>
                  <a:txBody>
                    <a:bodyPr/>
                    <a:lstStyle/>
                    <a:p>
                      <a:r>
                        <a:rPr lang="ru-RU" dirty="0" smtClean="0"/>
                        <a:t>9769</a:t>
                      </a:r>
                      <a:endParaRPr lang="ru-RU" dirty="0"/>
                    </a:p>
                  </a:txBody>
                  <a:tcPr/>
                </a:tc>
                <a:tc>
                  <a:txBody>
                    <a:bodyPr/>
                    <a:lstStyle/>
                    <a:p>
                      <a:r>
                        <a:rPr lang="ru-RU" dirty="0" smtClean="0"/>
                        <a:t>611</a:t>
                      </a:r>
                      <a:endParaRPr lang="ru-RU" dirty="0"/>
                    </a:p>
                  </a:txBody>
                  <a:tcPr/>
                </a:tc>
              </a:tr>
              <a:tr h="370840">
                <a:tc>
                  <a:txBody>
                    <a:bodyPr/>
                    <a:lstStyle/>
                    <a:p>
                      <a:r>
                        <a:rPr lang="ru-RU" dirty="0" smtClean="0"/>
                        <a:t>3</a:t>
                      </a:r>
                      <a:endParaRPr lang="ru-RU" dirty="0"/>
                    </a:p>
                  </a:txBody>
                  <a:tcPr/>
                </a:tc>
                <a:tc>
                  <a:txBody>
                    <a:bodyPr/>
                    <a:lstStyle/>
                    <a:p>
                      <a:r>
                        <a:rPr lang="ru-RU" dirty="0" smtClean="0"/>
                        <a:t>В том числе обращений в ККОКБ</a:t>
                      </a:r>
                      <a:endParaRPr lang="ru-RU" dirty="0"/>
                    </a:p>
                  </a:txBody>
                  <a:tcPr/>
                </a:tc>
                <a:tc>
                  <a:txBody>
                    <a:bodyPr/>
                    <a:lstStyle/>
                    <a:p>
                      <a:r>
                        <a:rPr lang="ru-RU" dirty="0" smtClean="0"/>
                        <a:t>1041</a:t>
                      </a:r>
                      <a:endParaRPr lang="ru-RU" dirty="0"/>
                    </a:p>
                  </a:txBody>
                  <a:tcPr/>
                </a:tc>
                <a:tc>
                  <a:txBody>
                    <a:bodyPr/>
                    <a:lstStyle/>
                    <a:p>
                      <a:r>
                        <a:rPr lang="ru-RU" dirty="0" smtClean="0"/>
                        <a:t>1041</a:t>
                      </a:r>
                      <a:endParaRPr lang="ru-RU" dirty="0"/>
                    </a:p>
                  </a:txBody>
                  <a:tcPr/>
                </a:tc>
                <a:tc>
                  <a:txBody>
                    <a:bodyPr/>
                    <a:lstStyle/>
                    <a:p>
                      <a:r>
                        <a:rPr lang="ru-RU" dirty="0" smtClean="0"/>
                        <a:t>567</a:t>
                      </a:r>
                      <a:endParaRPr lang="ru-RU" dirty="0"/>
                    </a:p>
                  </a:txBody>
                  <a:tcPr/>
                </a:tc>
                <a:tc>
                  <a:txBody>
                    <a:bodyPr/>
                    <a:lstStyle/>
                    <a:p>
                      <a:r>
                        <a:rPr lang="ru-RU" dirty="0" smtClean="0"/>
                        <a:t>567</a:t>
                      </a:r>
                      <a:endParaRPr lang="ru-RU" dirty="0"/>
                    </a:p>
                  </a:txBody>
                  <a:tcPr/>
                </a:tc>
                <a:tc>
                  <a:txBody>
                    <a:bodyPr/>
                    <a:lstStyle/>
                    <a:p>
                      <a:r>
                        <a:rPr lang="ru-RU" dirty="0" smtClean="0"/>
                        <a:t>875</a:t>
                      </a:r>
                      <a:endParaRPr lang="ru-RU" dirty="0"/>
                    </a:p>
                  </a:txBody>
                  <a:tcPr/>
                </a:tc>
                <a:tc>
                  <a:txBody>
                    <a:bodyPr/>
                    <a:lstStyle/>
                    <a:p>
                      <a:r>
                        <a:rPr lang="ru-RU" dirty="0" smtClean="0"/>
                        <a:t>875</a:t>
                      </a:r>
                      <a:endParaRPr lang="ru-RU" dirty="0"/>
                    </a:p>
                  </a:txBody>
                  <a:tcPr/>
                </a:tc>
              </a:tr>
              <a:tr h="670592">
                <a:tc>
                  <a:txBody>
                    <a:bodyPr/>
                    <a:lstStyle/>
                    <a:p>
                      <a:r>
                        <a:rPr lang="ru-RU" dirty="0" smtClean="0"/>
                        <a:t>4</a:t>
                      </a:r>
                      <a:endParaRPr lang="ru-RU" dirty="0"/>
                    </a:p>
                  </a:txBody>
                  <a:tcPr/>
                </a:tc>
                <a:tc>
                  <a:txBody>
                    <a:bodyPr/>
                    <a:lstStyle/>
                    <a:p>
                      <a:r>
                        <a:rPr lang="ru-RU" dirty="0" err="1" smtClean="0"/>
                        <a:t>Диспан.наблюд</a:t>
                      </a:r>
                      <a:r>
                        <a:rPr lang="ru-RU" dirty="0" smtClean="0"/>
                        <a:t>.  </a:t>
                      </a:r>
                      <a:r>
                        <a:rPr lang="ru-RU" dirty="0" err="1" smtClean="0"/>
                        <a:t>диаб.ретинопат</a:t>
                      </a:r>
                      <a:r>
                        <a:rPr lang="ru-RU" dirty="0" smtClean="0"/>
                        <a:t>.</a:t>
                      </a:r>
                      <a:endParaRPr lang="ru-RU" dirty="0"/>
                    </a:p>
                  </a:txBody>
                  <a:tcPr/>
                </a:tc>
                <a:tc>
                  <a:txBody>
                    <a:bodyPr/>
                    <a:lstStyle/>
                    <a:p>
                      <a:r>
                        <a:rPr lang="ru-RU" dirty="0" smtClean="0"/>
                        <a:t>9538</a:t>
                      </a:r>
                      <a:endParaRPr lang="ru-RU" dirty="0"/>
                    </a:p>
                  </a:txBody>
                  <a:tcPr/>
                </a:tc>
                <a:tc>
                  <a:txBody>
                    <a:bodyPr/>
                    <a:lstStyle/>
                    <a:p>
                      <a:r>
                        <a:rPr lang="ru-RU" dirty="0" smtClean="0"/>
                        <a:t>521</a:t>
                      </a:r>
                      <a:endParaRPr lang="ru-RU" dirty="0"/>
                    </a:p>
                  </a:txBody>
                  <a:tcPr/>
                </a:tc>
                <a:tc>
                  <a:txBody>
                    <a:bodyPr/>
                    <a:lstStyle/>
                    <a:p>
                      <a:r>
                        <a:rPr lang="ru-RU" dirty="0" smtClean="0"/>
                        <a:t>9302</a:t>
                      </a:r>
                      <a:endParaRPr lang="ru-RU" dirty="0"/>
                    </a:p>
                  </a:txBody>
                  <a:tcPr/>
                </a:tc>
                <a:tc>
                  <a:txBody>
                    <a:bodyPr/>
                    <a:lstStyle/>
                    <a:p>
                      <a:r>
                        <a:rPr lang="ru-RU" dirty="0" smtClean="0"/>
                        <a:t>450</a:t>
                      </a:r>
                      <a:endParaRPr lang="ru-RU" dirty="0"/>
                    </a:p>
                  </a:txBody>
                  <a:tcPr/>
                </a:tc>
                <a:tc>
                  <a:txBody>
                    <a:bodyPr/>
                    <a:lstStyle/>
                    <a:p>
                      <a:r>
                        <a:rPr lang="ru-RU" dirty="0" smtClean="0"/>
                        <a:t>8526</a:t>
                      </a:r>
                      <a:endParaRPr lang="ru-RU" dirty="0"/>
                    </a:p>
                  </a:txBody>
                  <a:tcPr/>
                </a:tc>
                <a:tc>
                  <a:txBody>
                    <a:bodyPr/>
                    <a:lstStyle/>
                    <a:p>
                      <a:r>
                        <a:rPr lang="ru-RU" dirty="0" smtClean="0"/>
                        <a:t>611</a:t>
                      </a:r>
                      <a:endParaRPr lang="ru-RU" dirty="0"/>
                    </a:p>
                  </a:txBody>
                  <a:tcPr/>
                </a:tc>
              </a:tr>
              <a:tr h="465492">
                <a:tc>
                  <a:txBody>
                    <a:bodyPr/>
                    <a:lstStyle/>
                    <a:p>
                      <a:r>
                        <a:rPr lang="ru-RU" dirty="0" smtClean="0"/>
                        <a:t>5</a:t>
                      </a:r>
                      <a:endParaRPr lang="ru-RU" dirty="0"/>
                    </a:p>
                  </a:txBody>
                  <a:tcPr/>
                </a:tc>
                <a:tc>
                  <a:txBody>
                    <a:bodyPr/>
                    <a:lstStyle/>
                    <a:p>
                      <a:r>
                        <a:rPr lang="ru-RU" dirty="0" smtClean="0"/>
                        <a:t>Охват </a:t>
                      </a:r>
                      <a:r>
                        <a:rPr lang="ru-RU" dirty="0" err="1" smtClean="0"/>
                        <a:t>диспанс.наблюдением</a:t>
                      </a:r>
                      <a:endParaRPr lang="ru-RU" dirty="0"/>
                    </a:p>
                  </a:txBody>
                  <a:tcPr/>
                </a:tc>
                <a:tc>
                  <a:txBody>
                    <a:bodyPr/>
                    <a:lstStyle/>
                    <a:p>
                      <a:r>
                        <a:rPr lang="ru-RU" dirty="0" smtClean="0"/>
                        <a:t>95%</a:t>
                      </a:r>
                      <a:endParaRPr lang="ru-RU" dirty="0"/>
                    </a:p>
                  </a:txBody>
                  <a:tcPr/>
                </a:tc>
                <a:tc>
                  <a:txBody>
                    <a:bodyPr/>
                    <a:lstStyle/>
                    <a:p>
                      <a:r>
                        <a:rPr lang="ru-RU" dirty="0" smtClean="0"/>
                        <a:t>100%</a:t>
                      </a:r>
                      <a:endParaRPr lang="ru-RU" dirty="0"/>
                    </a:p>
                  </a:txBody>
                  <a:tcPr/>
                </a:tc>
                <a:tc>
                  <a:txBody>
                    <a:bodyPr/>
                    <a:lstStyle/>
                    <a:p>
                      <a:r>
                        <a:rPr lang="ru-RU" dirty="0" smtClean="0"/>
                        <a:t>99%</a:t>
                      </a:r>
                      <a:endParaRPr lang="ru-RU" dirty="0"/>
                    </a:p>
                  </a:txBody>
                  <a:tcPr/>
                </a:tc>
                <a:tc>
                  <a:txBody>
                    <a:bodyPr/>
                    <a:lstStyle/>
                    <a:p>
                      <a:r>
                        <a:rPr lang="ru-RU" dirty="0" smtClean="0"/>
                        <a:t>100%</a:t>
                      </a:r>
                      <a:endParaRPr lang="ru-RU" dirty="0"/>
                    </a:p>
                  </a:txBody>
                  <a:tcPr/>
                </a:tc>
                <a:tc>
                  <a:txBody>
                    <a:bodyPr/>
                    <a:lstStyle/>
                    <a:p>
                      <a:r>
                        <a:rPr lang="ru-RU" dirty="0" smtClean="0"/>
                        <a:t>87%</a:t>
                      </a:r>
                      <a:endParaRPr lang="ru-RU" dirty="0"/>
                    </a:p>
                  </a:txBody>
                  <a:tcPr/>
                </a:tc>
                <a:tc>
                  <a:txBody>
                    <a:bodyPr/>
                    <a:lstStyle/>
                    <a:p>
                      <a:r>
                        <a:rPr lang="ru-RU" dirty="0" smtClean="0"/>
                        <a:t>100%</a:t>
                      </a:r>
                      <a:endParaRPr lang="ru-RU" dirty="0"/>
                    </a:p>
                  </a:txBody>
                  <a:tcPr/>
                </a:tc>
              </a:tr>
              <a:tr h="370840">
                <a:tc>
                  <a:txBody>
                    <a:bodyPr/>
                    <a:lstStyle/>
                    <a:p>
                      <a:endParaRPr lang="ru-RU"/>
                    </a:p>
                  </a:txBody>
                  <a:tcPr/>
                </a:tc>
                <a:tc>
                  <a:txBody>
                    <a:bodyPr/>
                    <a:lstStyle/>
                    <a:p>
                      <a:endParaRPr lang="ru-RU" dirty="0"/>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dirty="0"/>
                    </a:p>
                  </a:txBody>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normAutofit/>
          </a:bodyPr>
          <a:lstStyle/>
          <a:p>
            <a:r>
              <a:rPr lang="ru-RU" sz="2000" b="1" dirty="0" smtClean="0"/>
              <a:t>Виды медицинской помощи при заболеваемости диабетической </a:t>
            </a:r>
            <a:r>
              <a:rPr lang="ru-RU" sz="2000" b="1" dirty="0" err="1" smtClean="0"/>
              <a:t>ретинопатией</a:t>
            </a:r>
            <a:r>
              <a:rPr lang="ru-RU" sz="2000" b="1" dirty="0" smtClean="0"/>
              <a:t> в Красноярском крае</a:t>
            </a:r>
            <a:endParaRPr lang="ru-RU" sz="2000" b="1" dirty="0"/>
          </a:p>
        </p:txBody>
      </p:sp>
      <p:graphicFrame>
        <p:nvGraphicFramePr>
          <p:cNvPr id="4" name="Содержимое 3"/>
          <p:cNvGraphicFramePr>
            <a:graphicFrameLocks noGrp="1"/>
          </p:cNvGraphicFramePr>
          <p:nvPr>
            <p:ph idx="1"/>
          </p:nvPr>
        </p:nvGraphicFramePr>
        <p:xfrm>
          <a:off x="214282" y="1142984"/>
          <a:ext cx="8515351" cy="5408364"/>
        </p:xfrm>
        <a:graphic>
          <a:graphicData uri="http://schemas.openxmlformats.org/drawingml/2006/table">
            <a:tbl>
              <a:tblPr firstRow="1" bandRow="1">
                <a:tableStyleId>{5C22544A-7EE6-4342-B048-85BDC9FD1C3A}</a:tableStyleId>
              </a:tblPr>
              <a:tblGrid>
                <a:gridCol w="253436"/>
                <a:gridCol w="1746828"/>
                <a:gridCol w="914251"/>
                <a:gridCol w="861657"/>
                <a:gridCol w="849037"/>
                <a:gridCol w="1039050"/>
                <a:gridCol w="925080"/>
                <a:gridCol w="963006"/>
                <a:gridCol w="963006"/>
              </a:tblGrid>
              <a:tr h="0">
                <a:tc gridSpan="2">
                  <a:txBody>
                    <a:bodyPr/>
                    <a:lstStyle/>
                    <a:p>
                      <a:endParaRPr lang="ru-RU" dirty="0"/>
                    </a:p>
                  </a:txBody>
                  <a:tcPr/>
                </a:tc>
                <a:tc hMerge="1">
                  <a:txBody>
                    <a:bodyPr/>
                    <a:lstStyle/>
                    <a:p>
                      <a:endParaRPr lang="ru-RU" dirty="0"/>
                    </a:p>
                  </a:txBody>
                  <a:tcPr/>
                </a:tc>
                <a:tc gridSpan="2">
                  <a:txBody>
                    <a:bodyPr/>
                    <a:lstStyle/>
                    <a:p>
                      <a:pPr algn="ctr"/>
                      <a:r>
                        <a:rPr lang="ru-RU" dirty="0" smtClean="0"/>
                        <a:t>2019</a:t>
                      </a:r>
                      <a:endParaRPr lang="ru-RU" dirty="0"/>
                    </a:p>
                  </a:txBody>
                  <a:tcPr/>
                </a:tc>
                <a:tc hMerge="1">
                  <a:txBody>
                    <a:bodyPr/>
                    <a:lstStyle/>
                    <a:p>
                      <a:endParaRPr lang="ru-RU" dirty="0"/>
                    </a:p>
                  </a:txBody>
                  <a:tcPr/>
                </a:tc>
                <a:tc gridSpan="2">
                  <a:txBody>
                    <a:bodyPr/>
                    <a:lstStyle/>
                    <a:p>
                      <a:pPr algn="ctr"/>
                      <a:r>
                        <a:rPr lang="ru-RU" dirty="0" smtClean="0"/>
                        <a:t>2020</a:t>
                      </a:r>
                      <a:endParaRPr lang="ru-RU" dirty="0"/>
                    </a:p>
                  </a:txBody>
                  <a:tcPr/>
                </a:tc>
                <a:tc hMerge="1">
                  <a:txBody>
                    <a:bodyPr/>
                    <a:lstStyle/>
                    <a:p>
                      <a:endParaRPr lang="ru-RU" dirty="0"/>
                    </a:p>
                  </a:txBody>
                  <a:tcPr/>
                </a:tc>
                <a:tc gridSpan="2">
                  <a:txBody>
                    <a:bodyPr/>
                    <a:lstStyle/>
                    <a:p>
                      <a:pPr algn="ctr"/>
                      <a:r>
                        <a:rPr lang="ru-RU" dirty="0" smtClean="0"/>
                        <a:t>2021</a:t>
                      </a:r>
                      <a:endParaRPr lang="ru-RU" dirty="0"/>
                    </a:p>
                  </a:txBody>
                  <a:tcPr/>
                </a:tc>
                <a:tc hMerge="1">
                  <a:txBody>
                    <a:bodyPr/>
                    <a:lstStyle/>
                    <a:p>
                      <a:endParaRPr lang="ru-RU" dirty="0"/>
                    </a:p>
                  </a:txBody>
                  <a:tcPr/>
                </a:tc>
                <a:tc>
                  <a:txBody>
                    <a:bodyPr/>
                    <a:lstStyle/>
                    <a:p>
                      <a:pPr algn="ctr"/>
                      <a:r>
                        <a:rPr lang="ru-RU" dirty="0" smtClean="0"/>
                        <a:t>2022</a:t>
                      </a:r>
                      <a:endParaRPr lang="ru-RU" dirty="0"/>
                    </a:p>
                  </a:txBody>
                  <a:tcPr/>
                </a:tc>
              </a:tr>
              <a:tr h="1129358">
                <a:tc>
                  <a:txBody>
                    <a:bodyPr/>
                    <a:lstStyle/>
                    <a:p>
                      <a:r>
                        <a:rPr lang="ru-RU" dirty="0" smtClean="0"/>
                        <a:t>№</a:t>
                      </a:r>
                      <a:r>
                        <a:rPr lang="ru-RU" baseline="0" dirty="0" smtClean="0"/>
                        <a:t> </a:t>
                      </a:r>
                      <a:r>
                        <a:rPr lang="ru-RU" baseline="0" dirty="0" err="1" smtClean="0"/>
                        <a:t>п</a:t>
                      </a:r>
                      <a:r>
                        <a:rPr lang="ru-RU" baseline="0" dirty="0" smtClean="0"/>
                        <a:t>/</a:t>
                      </a:r>
                      <a:r>
                        <a:rPr lang="ru-RU" baseline="0" dirty="0" err="1" smtClean="0"/>
                        <a:t>п</a:t>
                      </a:r>
                      <a:endParaRPr lang="ru-RU" dirty="0"/>
                    </a:p>
                  </a:txBody>
                  <a:tcPr anchor="ctr"/>
                </a:tc>
                <a:tc>
                  <a:txBody>
                    <a:bodyPr/>
                    <a:lstStyle/>
                    <a:p>
                      <a:r>
                        <a:rPr lang="ru-RU" dirty="0" smtClean="0"/>
                        <a:t>показатель</a:t>
                      </a:r>
                      <a:endParaRPr lang="ru-RU" dirty="0"/>
                    </a:p>
                  </a:txBody>
                  <a:tcPr anchor="ctr"/>
                </a:tc>
                <a:tc>
                  <a:txBody>
                    <a:bodyPr/>
                    <a:lstStyle/>
                    <a:p>
                      <a:r>
                        <a:rPr lang="ru-RU" dirty="0" smtClean="0"/>
                        <a:t>Всего</a:t>
                      </a:r>
                      <a:endParaRPr lang="ru-RU" dirty="0"/>
                    </a:p>
                  </a:txBody>
                  <a:tcPr anchor="ctr"/>
                </a:tc>
                <a:tc>
                  <a:txBody>
                    <a:bodyPr/>
                    <a:lstStyle/>
                    <a:p>
                      <a:endParaRPr lang="ru-RU" dirty="0"/>
                    </a:p>
                  </a:txBody>
                  <a:tcPr anchor="ctr"/>
                </a:tc>
                <a:tc>
                  <a:txBody>
                    <a:bodyPr/>
                    <a:lstStyle/>
                    <a:p>
                      <a:r>
                        <a:rPr lang="ru-RU" dirty="0" smtClean="0"/>
                        <a:t>Всего</a:t>
                      </a:r>
                      <a:endParaRPr lang="ru-RU" dirty="0"/>
                    </a:p>
                  </a:txBody>
                  <a:tcPr anchor="ctr"/>
                </a:tc>
                <a:tc>
                  <a:txBody>
                    <a:bodyPr/>
                    <a:lstStyle/>
                    <a:p>
                      <a:endParaRPr lang="ru-RU" dirty="0"/>
                    </a:p>
                  </a:txBody>
                  <a:tcPr anchor="ctr"/>
                </a:tc>
                <a:tc>
                  <a:txBody>
                    <a:bodyPr/>
                    <a:lstStyle/>
                    <a:p>
                      <a:r>
                        <a:rPr lang="ru-RU" dirty="0" smtClean="0"/>
                        <a:t>Всего</a:t>
                      </a:r>
                      <a:endParaRPr lang="ru-RU" dirty="0"/>
                    </a:p>
                  </a:txBody>
                  <a:tcPr anchor="ctr"/>
                </a:tc>
                <a:tc>
                  <a:txBody>
                    <a:bodyPr/>
                    <a:lstStyle/>
                    <a:p>
                      <a:endParaRPr lang="ru-RU" dirty="0"/>
                    </a:p>
                  </a:txBody>
                  <a:tcPr anchor="ctr"/>
                </a:tc>
                <a:tc>
                  <a:txBody>
                    <a:bodyPr/>
                    <a:lstStyle/>
                    <a:p>
                      <a:endParaRPr lang="ru-RU" dirty="0"/>
                    </a:p>
                  </a:txBody>
                  <a:tcPr anchor="ctr"/>
                </a:tc>
              </a:tr>
              <a:tr h="370840">
                <a:tc>
                  <a:txBody>
                    <a:bodyPr/>
                    <a:lstStyle/>
                    <a:p>
                      <a:r>
                        <a:rPr lang="ru-RU" dirty="0" smtClean="0"/>
                        <a:t>1</a:t>
                      </a:r>
                      <a:endParaRPr lang="ru-RU" dirty="0"/>
                    </a:p>
                  </a:txBody>
                  <a:tcPr/>
                </a:tc>
                <a:tc>
                  <a:txBody>
                    <a:bodyPr/>
                    <a:lstStyle/>
                    <a:p>
                      <a:r>
                        <a:rPr lang="ru-RU" sz="1400" b="1" dirty="0" smtClean="0"/>
                        <a:t>Проведено лазерное лечение</a:t>
                      </a:r>
                      <a:endParaRPr lang="ru-RU" sz="1400" b="1" dirty="0"/>
                    </a:p>
                  </a:txBody>
                  <a:tcPr/>
                </a:tc>
                <a:tc>
                  <a:txBody>
                    <a:bodyPr/>
                    <a:lstStyle/>
                    <a:p>
                      <a:r>
                        <a:rPr lang="ru-RU" dirty="0" smtClean="0"/>
                        <a:t>775</a:t>
                      </a:r>
                      <a:endParaRPr lang="ru-RU" dirty="0"/>
                    </a:p>
                  </a:txBody>
                  <a:tcPr/>
                </a:tc>
                <a:tc>
                  <a:txBody>
                    <a:bodyPr/>
                    <a:lstStyle/>
                    <a:p>
                      <a:endParaRPr lang="ru-RU" dirty="0"/>
                    </a:p>
                  </a:txBody>
                  <a:tcPr/>
                </a:tc>
                <a:tc>
                  <a:txBody>
                    <a:bodyPr/>
                    <a:lstStyle/>
                    <a:p>
                      <a:r>
                        <a:rPr lang="ru-RU" dirty="0" smtClean="0"/>
                        <a:t>757</a:t>
                      </a:r>
                      <a:endParaRPr lang="ru-RU" dirty="0"/>
                    </a:p>
                  </a:txBody>
                  <a:tcPr/>
                </a:tc>
                <a:tc>
                  <a:txBody>
                    <a:bodyPr/>
                    <a:lstStyle/>
                    <a:p>
                      <a:endParaRPr lang="ru-RU" dirty="0"/>
                    </a:p>
                  </a:txBody>
                  <a:tcPr/>
                </a:tc>
                <a:tc>
                  <a:txBody>
                    <a:bodyPr/>
                    <a:lstStyle/>
                    <a:p>
                      <a:r>
                        <a:rPr lang="ru-RU" dirty="0" smtClean="0"/>
                        <a:t>2110</a:t>
                      </a:r>
                      <a:endParaRPr lang="ru-RU" dirty="0"/>
                    </a:p>
                  </a:txBody>
                  <a:tcPr/>
                </a:tc>
                <a:tc>
                  <a:txBody>
                    <a:bodyPr/>
                    <a:lstStyle/>
                    <a:p>
                      <a:endParaRPr lang="ru-RU" dirty="0"/>
                    </a:p>
                  </a:txBody>
                  <a:tcPr/>
                </a:tc>
                <a:tc>
                  <a:txBody>
                    <a:bodyPr/>
                    <a:lstStyle/>
                    <a:p>
                      <a:r>
                        <a:rPr lang="ru-RU" dirty="0" smtClean="0"/>
                        <a:t>3077</a:t>
                      </a:r>
                      <a:endParaRPr lang="ru-RU" dirty="0"/>
                    </a:p>
                  </a:txBody>
                  <a:tcPr/>
                </a:tc>
              </a:tr>
              <a:tr h="370840">
                <a:tc>
                  <a:txBody>
                    <a:bodyPr/>
                    <a:lstStyle/>
                    <a:p>
                      <a:r>
                        <a:rPr lang="ru-RU" dirty="0" smtClean="0"/>
                        <a:t>2</a:t>
                      </a:r>
                      <a:endParaRPr lang="ru-RU" dirty="0"/>
                    </a:p>
                  </a:txBody>
                  <a:tcPr/>
                </a:tc>
                <a:tc>
                  <a:txBody>
                    <a:bodyPr/>
                    <a:lstStyle/>
                    <a:p>
                      <a:r>
                        <a:rPr lang="ru-RU" dirty="0" err="1" smtClean="0"/>
                        <a:t>Интравитреальные</a:t>
                      </a:r>
                      <a:r>
                        <a:rPr lang="ru-RU" dirty="0" smtClean="0"/>
                        <a:t> инъекции</a:t>
                      </a:r>
                      <a:endParaRPr lang="ru-RU" dirty="0"/>
                    </a:p>
                  </a:txBody>
                  <a:tcPr/>
                </a:tc>
                <a:tc>
                  <a:txBody>
                    <a:bodyPr/>
                    <a:lstStyle/>
                    <a:p>
                      <a:r>
                        <a:rPr lang="ru-RU" dirty="0" smtClean="0"/>
                        <a:t>15</a:t>
                      </a:r>
                      <a:endParaRPr lang="ru-RU" dirty="0"/>
                    </a:p>
                  </a:txBody>
                  <a:tcPr/>
                </a:tc>
                <a:tc>
                  <a:txBody>
                    <a:bodyPr/>
                    <a:lstStyle/>
                    <a:p>
                      <a:endParaRPr lang="ru-RU" dirty="0"/>
                    </a:p>
                  </a:txBody>
                  <a:tcPr/>
                </a:tc>
                <a:tc>
                  <a:txBody>
                    <a:bodyPr/>
                    <a:lstStyle/>
                    <a:p>
                      <a:r>
                        <a:rPr lang="ru-RU" dirty="0" smtClean="0"/>
                        <a:t>1</a:t>
                      </a:r>
                      <a:endParaRPr lang="ru-RU" dirty="0"/>
                    </a:p>
                  </a:txBody>
                  <a:tcPr/>
                </a:tc>
                <a:tc>
                  <a:txBody>
                    <a:bodyPr/>
                    <a:lstStyle/>
                    <a:p>
                      <a:endParaRPr lang="ru-RU" dirty="0"/>
                    </a:p>
                  </a:txBody>
                  <a:tcPr/>
                </a:tc>
                <a:tc>
                  <a:txBody>
                    <a:bodyPr/>
                    <a:lstStyle/>
                    <a:p>
                      <a:r>
                        <a:rPr lang="ru-RU" dirty="0" smtClean="0"/>
                        <a:t>52</a:t>
                      </a:r>
                      <a:endParaRPr lang="ru-RU" dirty="0"/>
                    </a:p>
                  </a:txBody>
                  <a:tcPr/>
                </a:tc>
                <a:tc>
                  <a:txBody>
                    <a:bodyPr/>
                    <a:lstStyle/>
                    <a:p>
                      <a:endParaRPr lang="ru-RU" dirty="0"/>
                    </a:p>
                  </a:txBody>
                  <a:tcPr/>
                </a:tc>
                <a:tc>
                  <a:txBody>
                    <a:bodyPr/>
                    <a:lstStyle/>
                    <a:p>
                      <a:r>
                        <a:rPr lang="ru-RU" dirty="0" smtClean="0"/>
                        <a:t>93</a:t>
                      </a:r>
                      <a:endParaRPr lang="ru-RU" dirty="0"/>
                    </a:p>
                  </a:txBody>
                  <a:tcPr/>
                </a:tc>
              </a:tr>
              <a:tr h="370840">
                <a:tc>
                  <a:txBody>
                    <a:bodyPr/>
                    <a:lstStyle/>
                    <a:p>
                      <a:r>
                        <a:rPr lang="ru-RU" dirty="0" smtClean="0"/>
                        <a:t>3</a:t>
                      </a:r>
                      <a:endParaRPr lang="ru-RU" dirty="0"/>
                    </a:p>
                  </a:txBody>
                  <a:tcPr/>
                </a:tc>
                <a:tc>
                  <a:txBody>
                    <a:bodyPr/>
                    <a:lstStyle/>
                    <a:p>
                      <a:r>
                        <a:rPr lang="ru-RU" dirty="0" smtClean="0"/>
                        <a:t>Оперативное лечение (</a:t>
                      </a:r>
                      <a:r>
                        <a:rPr lang="ru-RU" dirty="0" err="1" smtClean="0"/>
                        <a:t>витрэктомия</a:t>
                      </a:r>
                      <a:r>
                        <a:rPr lang="ru-RU" dirty="0" smtClean="0"/>
                        <a:t>)</a:t>
                      </a:r>
                      <a:endParaRPr lang="ru-RU" dirty="0"/>
                    </a:p>
                  </a:txBody>
                  <a:tcPr/>
                </a:tc>
                <a:tc>
                  <a:txBody>
                    <a:bodyPr/>
                    <a:lstStyle/>
                    <a:p>
                      <a:r>
                        <a:rPr lang="ru-RU" dirty="0" smtClean="0"/>
                        <a:t>1</a:t>
                      </a:r>
                      <a:endParaRPr lang="ru-RU" dirty="0"/>
                    </a:p>
                  </a:txBody>
                  <a:tcPr/>
                </a:tc>
                <a:tc>
                  <a:txBody>
                    <a:bodyPr/>
                    <a:lstStyle/>
                    <a:p>
                      <a:endParaRPr lang="ru-RU" dirty="0"/>
                    </a:p>
                  </a:txBody>
                  <a:tcPr/>
                </a:tc>
                <a:tc>
                  <a:txBody>
                    <a:bodyPr/>
                    <a:lstStyle/>
                    <a:p>
                      <a:r>
                        <a:rPr lang="ru-RU" dirty="0" smtClean="0"/>
                        <a:t>0</a:t>
                      </a:r>
                      <a:endParaRPr lang="ru-RU" dirty="0"/>
                    </a:p>
                  </a:txBody>
                  <a:tcPr/>
                </a:tc>
                <a:tc>
                  <a:txBody>
                    <a:bodyPr/>
                    <a:lstStyle/>
                    <a:p>
                      <a:endParaRPr lang="ru-RU" dirty="0"/>
                    </a:p>
                  </a:txBody>
                  <a:tcPr/>
                </a:tc>
                <a:tc>
                  <a:txBody>
                    <a:bodyPr/>
                    <a:lstStyle/>
                    <a:p>
                      <a:r>
                        <a:rPr lang="ru-RU" dirty="0" smtClean="0"/>
                        <a:t>0</a:t>
                      </a:r>
                      <a:endParaRPr lang="ru-RU" dirty="0"/>
                    </a:p>
                  </a:txBody>
                  <a:tcPr/>
                </a:tc>
                <a:tc>
                  <a:txBody>
                    <a:bodyPr/>
                    <a:lstStyle/>
                    <a:p>
                      <a:endParaRPr lang="ru-RU" dirty="0"/>
                    </a:p>
                  </a:txBody>
                  <a:tcPr/>
                </a:tc>
                <a:tc>
                  <a:txBody>
                    <a:bodyPr/>
                    <a:lstStyle/>
                    <a:p>
                      <a:r>
                        <a:rPr lang="ru-RU" dirty="0" smtClean="0"/>
                        <a:t>2</a:t>
                      </a:r>
                      <a:endParaRPr lang="ru-RU" dirty="0"/>
                    </a:p>
                  </a:txBody>
                  <a:tcPr/>
                </a:tc>
              </a:tr>
              <a:tr h="670592">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r>
              <a:tr h="465492">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r>
              <a:tr h="370840">
                <a:tc>
                  <a:txBody>
                    <a:bodyPr/>
                    <a:lstStyle/>
                    <a:p>
                      <a:endParaRPr lang="ru-RU"/>
                    </a:p>
                  </a:txBody>
                  <a:tcPr/>
                </a:tc>
                <a:tc>
                  <a:txBody>
                    <a:bodyPr/>
                    <a:lstStyle/>
                    <a:p>
                      <a:endParaRPr lang="ru-RU" dirty="0"/>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dirty="0"/>
                    </a:p>
                  </a:txBody>
                  <a:tcPr/>
                </a:tc>
                <a:tc>
                  <a:txBody>
                    <a:bodyPr/>
                    <a:lstStyle/>
                    <a:p>
                      <a:endParaRPr lang="ru-RU" dirty="0"/>
                    </a:p>
                  </a:txBody>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88640"/>
            <a:ext cx="7427168" cy="6267096"/>
          </a:xfrm>
        </p:spPr>
        <p:txBody>
          <a:bodyPr>
            <a:noAutofit/>
          </a:bodyPr>
          <a:lstStyle/>
          <a:p>
            <a:r>
              <a:rPr lang="ru-RU" sz="2800" b="1" dirty="0" smtClean="0"/>
              <a:t>В России, согласно данным Государственного регистра больных СД на 1 января 2015 года зарегистрировано около 4,1 </a:t>
            </a:r>
            <a:r>
              <a:rPr lang="ru-RU" sz="2800" b="1" dirty="0" err="1" smtClean="0"/>
              <a:t>млн</a:t>
            </a:r>
            <a:r>
              <a:rPr lang="ru-RU" sz="2800" b="1" dirty="0" smtClean="0"/>
              <a:t> больных. Из них практически в 90% случаев это СД 2 типа</a:t>
            </a:r>
          </a:p>
          <a:p>
            <a:r>
              <a:rPr lang="ru-RU" sz="2800" b="1" dirty="0" smtClean="0"/>
              <a:t>По данным ФГБУ «Эндокринологический научный центр» контрольно-эпидемиологические исследования показали, что реальное количество больных СД почти в 3 раза больше и достигает 10 </a:t>
            </a:r>
            <a:r>
              <a:rPr lang="ru-RU" sz="2800" b="1" dirty="0" err="1" smtClean="0"/>
              <a:t>млн</a:t>
            </a:r>
            <a:r>
              <a:rPr lang="ru-RU" sz="2800" b="1" dirty="0" smtClean="0"/>
              <a:t> человек, что составляет около 7% населения Российской Федерации</a:t>
            </a:r>
            <a:endParaRPr lang="ru-RU" sz="28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2" cstate="print"/>
          <a:srcRect/>
          <a:stretch>
            <a:fillRect/>
          </a:stretch>
        </p:blipFill>
        <p:spPr bwMode="auto">
          <a:xfrm>
            <a:off x="6444208" y="332656"/>
            <a:ext cx="2304256" cy="2660507"/>
          </a:xfrm>
          <a:prstGeom prst="rect">
            <a:avLst/>
          </a:prstGeom>
          <a:ln>
            <a:noFill/>
          </a:ln>
          <a:effectLst>
            <a:softEdge rad="112500"/>
          </a:effectLst>
        </p:spPr>
      </p:pic>
      <p:pic>
        <p:nvPicPr>
          <p:cNvPr id="6" name="Picture 7"/>
          <p:cNvPicPr>
            <a:picLocks noChangeAspect="1" noChangeArrowheads="1"/>
          </p:cNvPicPr>
          <p:nvPr/>
        </p:nvPicPr>
        <p:blipFill>
          <a:blip r:embed="rId3" cstate="print"/>
          <a:srcRect/>
          <a:stretch>
            <a:fillRect/>
          </a:stretch>
        </p:blipFill>
        <p:spPr bwMode="auto">
          <a:xfrm>
            <a:off x="6228184" y="3068960"/>
            <a:ext cx="2915816" cy="3168352"/>
          </a:xfrm>
          <a:prstGeom prst="rect">
            <a:avLst/>
          </a:prstGeom>
          <a:ln>
            <a:noFill/>
          </a:ln>
          <a:effectLst>
            <a:softEdge rad="112500"/>
          </a:effectLst>
        </p:spPr>
      </p:pic>
      <p:sp>
        <p:nvSpPr>
          <p:cNvPr id="9" name="Content Placeholder 2"/>
          <p:cNvSpPr txBox="1">
            <a:spLocks/>
          </p:cNvSpPr>
          <p:nvPr/>
        </p:nvSpPr>
        <p:spPr>
          <a:xfrm>
            <a:off x="0" y="0"/>
            <a:ext cx="5508104" cy="6381329"/>
          </a:xfrm>
          <a:prstGeom prst="rect">
            <a:avLst/>
          </a:prstGeom>
        </p:spPr>
        <p:txBody>
          <a:bodyPr/>
          <a:lstStyle/>
          <a:p>
            <a:pPr marL="342900" indent="-342900" fontAlgn="base">
              <a:spcBef>
                <a:spcPct val="30000"/>
              </a:spcBef>
              <a:spcAft>
                <a:spcPct val="30000"/>
              </a:spcAft>
              <a:buClr>
                <a:srgbClr val="FFC000"/>
              </a:buClr>
              <a:buFont typeface="Wingdings 2" pitchFamily="18" charset="2"/>
              <a:buChar char="¾"/>
              <a:defRPr/>
            </a:pPr>
            <a:r>
              <a:rPr lang="ru-RU" sz="2400" b="1" kern="0" baseline="0" dirty="0" smtClean="0"/>
              <a:t>В РФ 630 </a:t>
            </a:r>
            <a:r>
              <a:rPr lang="ru-RU" sz="2400" b="1" kern="0" baseline="0" dirty="0" err="1" smtClean="0"/>
              <a:t>тыс</a:t>
            </a:r>
            <a:r>
              <a:rPr lang="ru-RU" sz="2400" b="1" kern="0" dirty="0" smtClean="0"/>
              <a:t> больных с ДР, в крае 11 тыс. больных с ДР,  диагностируется в среднем </a:t>
            </a:r>
            <a:r>
              <a:rPr lang="ru-RU" altLang="ru-RU" sz="2400" dirty="0" smtClean="0">
                <a:cs typeface="Arial" pitchFamily="34" charset="0"/>
              </a:rPr>
              <a:t>~ у 23% пациентов с СД</a:t>
            </a:r>
            <a:endParaRPr lang="en-US" altLang="ru-RU" sz="2400" dirty="0" smtClean="0">
              <a:cs typeface="Arial" pitchFamily="34" charset="0"/>
            </a:endParaRPr>
          </a:p>
          <a:p>
            <a:pPr marL="342900" indent="-342900" fontAlgn="base">
              <a:spcBef>
                <a:spcPct val="30000"/>
              </a:spcBef>
              <a:spcAft>
                <a:spcPct val="30000"/>
              </a:spcAft>
              <a:buClr>
                <a:srgbClr val="FFC000"/>
              </a:buClr>
              <a:buFont typeface="Wingdings 2" pitchFamily="18" charset="2"/>
              <a:buChar char="¾"/>
              <a:defRPr/>
            </a:pPr>
            <a:endParaRPr kumimoji="0" lang="ru-RU" sz="2400" b="1" i="0" u="none" strike="noStrike" kern="0" cap="none" spc="0" normalizeH="0" baseline="0" noProof="0" dirty="0" smtClean="0">
              <a:ln>
                <a:noFill/>
              </a:ln>
              <a:solidFill>
                <a:schemeClr val="tx1"/>
              </a:solidFill>
              <a:effectLst/>
              <a:uLnTx/>
              <a:uFillTx/>
              <a:latin typeface="+mn-lt"/>
              <a:ea typeface="+mn-ea"/>
              <a:cs typeface="+mn-cs"/>
            </a:endParaRPr>
          </a:p>
          <a:p>
            <a:pPr marL="342900" indent="-342900" fontAlgn="base">
              <a:spcBef>
                <a:spcPct val="30000"/>
              </a:spcBef>
              <a:spcAft>
                <a:spcPct val="30000"/>
              </a:spcAft>
              <a:buClr>
                <a:srgbClr val="FFC000"/>
              </a:buClr>
              <a:buFont typeface="Wingdings 2" pitchFamily="18" charset="2"/>
              <a:buChar char="¾"/>
              <a:defRPr/>
            </a:pPr>
            <a:r>
              <a:rPr kumimoji="0" lang="ru-RU" sz="2400" b="1" i="0" u="none" strike="noStrike" kern="0" cap="none" spc="0" normalizeH="0" baseline="0" noProof="0" dirty="0" smtClean="0">
                <a:ln>
                  <a:noFill/>
                </a:ln>
                <a:solidFill>
                  <a:schemeClr val="tx1"/>
                </a:solidFill>
                <a:effectLst/>
                <a:uLnTx/>
                <a:uFillTx/>
                <a:latin typeface="+mn-lt"/>
                <a:ea typeface="+mn-ea"/>
                <a:cs typeface="+mn-cs"/>
              </a:rPr>
              <a:t>ДР с СД </a:t>
            </a:r>
            <a:r>
              <a:rPr kumimoji="0" lang="en-US" sz="2400" b="1" i="0" u="none" strike="noStrike" kern="0" cap="none" spc="0" normalizeH="0" baseline="0" noProof="0" dirty="0" smtClean="0">
                <a:ln>
                  <a:noFill/>
                </a:ln>
                <a:solidFill>
                  <a:schemeClr val="tx1"/>
                </a:solidFill>
                <a:effectLst/>
                <a:uLnTx/>
                <a:uFillTx/>
                <a:latin typeface="+mn-lt"/>
                <a:ea typeface="+mn-ea"/>
                <a:cs typeface="+mn-cs"/>
              </a:rPr>
              <a:t>I </a:t>
            </a:r>
            <a:r>
              <a:rPr kumimoji="0" lang="ru-RU" sz="2400" b="1" i="0" u="none" strike="noStrike" kern="0" cap="none" spc="0" normalizeH="0" baseline="0" noProof="0" dirty="0" smtClean="0">
                <a:ln>
                  <a:noFill/>
                </a:ln>
                <a:solidFill>
                  <a:schemeClr val="tx1"/>
                </a:solidFill>
                <a:effectLst/>
                <a:uLnTx/>
                <a:uFillTx/>
                <a:latin typeface="+mn-lt"/>
                <a:ea typeface="+mn-ea"/>
                <a:cs typeface="+mn-cs"/>
              </a:rPr>
              <a:t>типа 90,0%, </a:t>
            </a:r>
            <a:r>
              <a:rPr kumimoji="0" lang="en-US" sz="2400" b="1" i="0" u="none" strike="noStrike" kern="0" cap="none" spc="0" normalizeH="0" baseline="0" noProof="0" dirty="0" smtClean="0">
                <a:ln>
                  <a:noFill/>
                </a:ln>
                <a:solidFill>
                  <a:schemeClr val="tx1"/>
                </a:solidFill>
                <a:effectLst/>
                <a:uLnTx/>
                <a:uFillTx/>
                <a:latin typeface="+mn-lt"/>
                <a:ea typeface="+mn-ea"/>
                <a:cs typeface="+mn-cs"/>
              </a:rPr>
              <a:t>II </a:t>
            </a:r>
            <a:r>
              <a:rPr kumimoji="0" lang="ru-RU" sz="2400" b="1" i="0" u="none" strike="noStrike" kern="0" cap="none" spc="0" normalizeH="0" baseline="0" noProof="0" dirty="0" smtClean="0">
                <a:ln>
                  <a:noFill/>
                </a:ln>
                <a:solidFill>
                  <a:schemeClr val="tx1"/>
                </a:solidFill>
                <a:effectLst/>
                <a:uLnTx/>
                <a:uFillTx/>
                <a:latin typeface="+mn-lt"/>
                <a:ea typeface="+mn-ea"/>
                <a:cs typeface="+mn-cs"/>
              </a:rPr>
              <a:t>типа 38,9%, каждый пятый пациент с СД (17,63%) имеет проблемы со зрением</a:t>
            </a:r>
          </a:p>
          <a:p>
            <a:pPr marL="342900" indent="-342900" fontAlgn="base">
              <a:spcBef>
                <a:spcPct val="30000"/>
              </a:spcBef>
              <a:spcAft>
                <a:spcPct val="30000"/>
              </a:spcAft>
              <a:buClr>
                <a:srgbClr val="FFC000"/>
              </a:buClr>
              <a:buFont typeface="Wingdings 2" pitchFamily="18" charset="2"/>
              <a:buChar char="¾"/>
              <a:defRPr/>
            </a:pPr>
            <a:r>
              <a:rPr lang="ru-RU" sz="2400" b="1" dirty="0" smtClean="0"/>
              <a:t>Катаракта встречается у 80% больных СД в возрасте старше 40 лет, что в 5 раз чаще, чем в остальной популяции населения и занимает 2 место среди причин снижения зрения при СД </a:t>
            </a:r>
            <a:endParaRPr lang="en-US" altLang="ru-RU" sz="2400" b="1" dirty="0" smtClean="0">
              <a:cs typeface="Arial" pitchFamily="34" charset="0"/>
            </a:endParaRPr>
          </a:p>
          <a:p>
            <a:pPr marL="342900" indent="-342900" fontAlgn="base">
              <a:spcBef>
                <a:spcPct val="30000"/>
              </a:spcBef>
              <a:spcAft>
                <a:spcPct val="30000"/>
              </a:spcAft>
              <a:buClr>
                <a:srgbClr val="FFC000"/>
              </a:buClr>
              <a:buFont typeface="Wingdings 2" pitchFamily="18" charset="2"/>
              <a:buChar char="¾"/>
              <a:defRPr/>
            </a:pPr>
            <a:endParaRPr lang="ru-RU" sz="2400" dirty="0" smtClean="0"/>
          </a:p>
          <a:p>
            <a:pPr marL="342900" indent="-342900" fontAlgn="base">
              <a:spcBef>
                <a:spcPct val="30000"/>
              </a:spcBef>
              <a:spcAft>
                <a:spcPct val="30000"/>
              </a:spcAft>
              <a:buClr>
                <a:srgbClr val="FFC000"/>
              </a:buClr>
              <a:buFont typeface="Wingdings 2" pitchFamily="18" charset="2"/>
              <a:buChar char="¾"/>
              <a:defRPr/>
            </a:pPr>
            <a:endParaRPr kumimoji="0" lang="ru-RU" sz="2400"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10" name="TextBox 9"/>
          <p:cNvSpPr txBox="1"/>
          <p:nvPr/>
        </p:nvSpPr>
        <p:spPr>
          <a:xfrm>
            <a:off x="3651250" y="6442075"/>
            <a:ext cx="5326063" cy="261938"/>
          </a:xfrm>
          <a:prstGeom prst="rect">
            <a:avLst/>
          </a:prstGeom>
          <a:noFill/>
        </p:spPr>
        <p:txBody>
          <a:bodyPr>
            <a:spAutoFit/>
          </a:bodyPr>
          <a:lstStyle/>
          <a:p>
            <a:pPr algn="ctr">
              <a:defRPr/>
            </a:pPr>
            <a:r>
              <a:rPr lang="ru-RU" sz="1100" i="1" dirty="0">
                <a:effectLst>
                  <a:outerShdw blurRad="38100" dist="38100" dir="2700000" algn="tl">
                    <a:srgbClr val="000000">
                      <a:alpha val="43137"/>
                    </a:srgbClr>
                  </a:outerShdw>
                </a:effectLst>
                <a:latin typeface="Arial" charset="0"/>
                <a:cs typeface="Arial" charset="0"/>
              </a:rPr>
              <a:t>Дедов И.И., Шестакова М.В. И </a:t>
            </a:r>
            <a:r>
              <a:rPr lang="ru-RU" sz="1100" i="1" dirty="0" err="1">
                <a:effectLst>
                  <a:outerShdw blurRad="38100" dist="38100" dir="2700000" algn="tl">
                    <a:srgbClr val="000000">
                      <a:alpha val="43137"/>
                    </a:srgbClr>
                  </a:outerShdw>
                </a:effectLst>
                <a:latin typeface="Arial" charset="0"/>
                <a:cs typeface="Arial" charset="0"/>
              </a:rPr>
              <a:t>соавт</a:t>
            </a:r>
            <a:r>
              <a:rPr lang="ru-RU" sz="1100" i="1" dirty="0">
                <a:effectLst>
                  <a:outerShdw blurRad="38100" dist="38100" dir="2700000" algn="tl">
                    <a:srgbClr val="000000">
                      <a:alpha val="43137"/>
                    </a:srgbClr>
                  </a:outerShdw>
                </a:effectLst>
                <a:latin typeface="Arial" charset="0"/>
                <a:cs typeface="Arial" charset="0"/>
              </a:rPr>
              <a:t>. Сахарный диабет, 1 /2011, стр. 98</a:t>
            </a:r>
            <a:endParaRPr lang="en-US" sz="1100" i="1" dirty="0">
              <a:effectLst>
                <a:outerShdw blurRad="38100" dist="38100" dir="2700000" algn="tl">
                  <a:srgbClr val="000000">
                    <a:alpha val="43137"/>
                  </a:srgbClr>
                </a:outerShdw>
              </a:effectLst>
              <a:latin typeface="Arial"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solidFill>
                  <a:schemeClr val="tx1"/>
                </a:solidFill>
              </a:rPr>
              <a:t>Глазные проявления сахарного диабета</a:t>
            </a:r>
            <a:endParaRPr lang="ru-RU" b="1" dirty="0">
              <a:solidFill>
                <a:schemeClr val="tx1"/>
              </a:solidFill>
            </a:endParaRPr>
          </a:p>
        </p:txBody>
      </p:sp>
      <p:sp>
        <p:nvSpPr>
          <p:cNvPr id="3" name="Содержимое 2"/>
          <p:cNvSpPr>
            <a:spLocks noGrp="1"/>
          </p:cNvSpPr>
          <p:nvPr>
            <p:ph idx="1"/>
          </p:nvPr>
        </p:nvSpPr>
        <p:spPr/>
        <p:txBody>
          <a:bodyPr>
            <a:normAutofit/>
          </a:bodyPr>
          <a:lstStyle/>
          <a:p>
            <a:pPr>
              <a:buNone/>
            </a:pPr>
            <a:r>
              <a:rPr lang="ru-RU" b="1" dirty="0" smtClean="0"/>
              <a:t>   1. Диабетическая </a:t>
            </a:r>
            <a:r>
              <a:rPr lang="ru-RU" b="1" dirty="0" err="1" smtClean="0"/>
              <a:t>ретинопатия</a:t>
            </a:r>
            <a:r>
              <a:rPr lang="ru-RU" b="1" dirty="0" smtClean="0"/>
              <a:t> , ДМО</a:t>
            </a:r>
          </a:p>
          <a:p>
            <a:pPr>
              <a:buNone/>
            </a:pPr>
            <a:r>
              <a:rPr lang="ru-RU" b="1" dirty="0" smtClean="0"/>
              <a:t>    2. Истинная диабетическая катаракта на фоне сахарного диабета, чаще в молодом возрасте (быстро прогрессирует)</a:t>
            </a:r>
          </a:p>
          <a:p>
            <a:pPr>
              <a:buNone/>
            </a:pPr>
            <a:r>
              <a:rPr lang="ru-RU" b="1" dirty="0" smtClean="0"/>
              <a:t> </a:t>
            </a:r>
            <a:r>
              <a:rPr lang="ru-RU" sz="3200" b="1" dirty="0" smtClean="0"/>
              <a:t>  3. Возрастная осложненная катаракта на фоне СД развивается в 2 - 3 раза чаще, чем у соматически здоровых лиц</a:t>
            </a:r>
            <a:endParaRPr lang="ru-RU" sz="32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6_Default Design">
  <a:themeElements>
    <a:clrScheme name="6_Default Design 16">
      <a:dk1>
        <a:srgbClr val="FFFFFF"/>
      </a:dk1>
      <a:lt1>
        <a:srgbClr val="FFFFFF"/>
      </a:lt1>
      <a:dk2>
        <a:srgbClr val="FFFFFF"/>
      </a:dk2>
      <a:lt2>
        <a:srgbClr val="808080"/>
      </a:lt2>
      <a:accent1>
        <a:srgbClr val="FBAA29"/>
      </a:accent1>
      <a:accent2>
        <a:srgbClr val="333399"/>
      </a:accent2>
      <a:accent3>
        <a:srgbClr val="FFFFFF"/>
      </a:accent3>
      <a:accent4>
        <a:srgbClr val="DADADA"/>
      </a:accent4>
      <a:accent5>
        <a:srgbClr val="FDD2AC"/>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9050" cap="flat" cmpd="sng" algn="ctr">
          <a:solidFill>
            <a:schemeClr val="tx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6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cs typeface="Arial" charset="0"/>
          </a:defRPr>
        </a:defPPr>
      </a:lstStyle>
    </a:spDef>
    <a:lnDef>
      <a:spPr bwMode="auto">
        <a:xfrm>
          <a:off x="0" y="0"/>
          <a:ext cx="1" cy="1"/>
        </a:xfrm>
        <a:custGeom>
          <a:avLst/>
          <a:gdLst/>
          <a:ahLst/>
          <a:cxnLst/>
          <a:rect l="0" t="0" r="0" b="0"/>
          <a:pathLst/>
        </a:custGeom>
        <a:solidFill>
          <a:schemeClr val="accent2"/>
        </a:solidFill>
        <a:ln w="19050" cap="flat" cmpd="sng" algn="ctr">
          <a:solidFill>
            <a:schemeClr val="tx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6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cs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14">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15">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16">
        <a:dk1>
          <a:srgbClr val="FFFFFF"/>
        </a:dk1>
        <a:lt1>
          <a:srgbClr val="FFFFFF"/>
        </a:lt1>
        <a:dk2>
          <a:srgbClr val="FFFFFF"/>
        </a:dk2>
        <a:lt2>
          <a:srgbClr val="808080"/>
        </a:lt2>
        <a:accent1>
          <a:srgbClr val="FBAA29"/>
        </a:accent1>
        <a:accent2>
          <a:srgbClr val="333399"/>
        </a:accent2>
        <a:accent3>
          <a:srgbClr val="FFFFFF"/>
        </a:accent3>
        <a:accent4>
          <a:srgbClr val="DADADA"/>
        </a:accent4>
        <a:accent5>
          <a:srgbClr val="FDD2AC"/>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6_Default Design 16">
      <a:dk1>
        <a:srgbClr val="FFFFFF"/>
      </a:dk1>
      <a:lt1>
        <a:srgbClr val="FFFFFF"/>
      </a:lt1>
      <a:dk2>
        <a:srgbClr val="FFFFFF"/>
      </a:dk2>
      <a:lt2>
        <a:srgbClr val="808080"/>
      </a:lt2>
      <a:accent1>
        <a:srgbClr val="FBAA29"/>
      </a:accent1>
      <a:accent2>
        <a:srgbClr val="333399"/>
      </a:accent2>
      <a:accent3>
        <a:srgbClr val="FFFFFF"/>
      </a:accent3>
      <a:accent4>
        <a:srgbClr val="DADADA"/>
      </a:accent4>
      <a:accent5>
        <a:srgbClr val="FDD2AC"/>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9050" cap="flat" cmpd="sng" algn="ctr">
          <a:solidFill>
            <a:schemeClr val="tx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6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cs typeface="Arial" charset="0"/>
          </a:defRPr>
        </a:defPPr>
      </a:lstStyle>
    </a:spDef>
    <a:lnDef>
      <a:spPr bwMode="auto">
        <a:xfrm>
          <a:off x="0" y="0"/>
          <a:ext cx="1" cy="1"/>
        </a:xfrm>
        <a:custGeom>
          <a:avLst/>
          <a:gdLst/>
          <a:ahLst/>
          <a:cxnLst/>
          <a:rect l="0" t="0" r="0" b="0"/>
          <a:pathLst/>
        </a:custGeom>
        <a:solidFill>
          <a:schemeClr val="accent2"/>
        </a:solidFill>
        <a:ln w="19050" cap="flat" cmpd="sng" algn="ctr">
          <a:solidFill>
            <a:schemeClr val="tx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6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cs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14">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15">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16">
        <a:dk1>
          <a:srgbClr val="FFFFFF"/>
        </a:dk1>
        <a:lt1>
          <a:srgbClr val="FFFFFF"/>
        </a:lt1>
        <a:dk2>
          <a:srgbClr val="FFFFFF"/>
        </a:dk2>
        <a:lt2>
          <a:srgbClr val="808080"/>
        </a:lt2>
        <a:accent1>
          <a:srgbClr val="FBAA29"/>
        </a:accent1>
        <a:accent2>
          <a:srgbClr val="333399"/>
        </a:accent2>
        <a:accent3>
          <a:srgbClr val="FFFFFF"/>
        </a:accent3>
        <a:accent4>
          <a:srgbClr val="DADADA"/>
        </a:accent4>
        <a:accent5>
          <a:srgbClr val="FDD2AC"/>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MD Congress 2008 Speaker slide TEMPLATE">
  <a:themeElements>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808080"/>
        </a:dk1>
        <a:lt1>
          <a:srgbClr val="FFFFFF"/>
        </a:lt1>
        <a:dk2>
          <a:srgbClr val="000046"/>
        </a:dk2>
        <a:lt2>
          <a:srgbClr val="000000"/>
        </a:lt2>
        <a:accent1>
          <a:srgbClr val="BBE0E3"/>
        </a:accent1>
        <a:accent2>
          <a:srgbClr val="333399"/>
        </a:accent2>
        <a:accent3>
          <a:srgbClr val="AAAAB0"/>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Office Theme 14">
        <a:dk1>
          <a:srgbClr val="808080"/>
        </a:dk1>
        <a:lt1>
          <a:srgbClr val="FFFFFF"/>
        </a:lt1>
        <a:dk2>
          <a:srgbClr val="000046"/>
        </a:dk2>
        <a:lt2>
          <a:srgbClr val="FFFFFF"/>
        </a:lt2>
        <a:accent1>
          <a:srgbClr val="BBE0E3"/>
        </a:accent1>
        <a:accent2>
          <a:srgbClr val="333399"/>
        </a:accent2>
        <a:accent3>
          <a:srgbClr val="AAAAB0"/>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Office Theme 15">
        <a:dk1>
          <a:srgbClr val="808080"/>
        </a:dk1>
        <a:lt1>
          <a:srgbClr val="FFFFFF"/>
        </a:lt1>
        <a:dk2>
          <a:srgbClr val="000046"/>
        </a:dk2>
        <a:lt2>
          <a:srgbClr val="FFFFFF"/>
        </a:lt2>
        <a:accent1>
          <a:srgbClr val="FF4D15"/>
        </a:accent1>
        <a:accent2>
          <a:srgbClr val="FF9900"/>
        </a:accent2>
        <a:accent3>
          <a:srgbClr val="AAAAB0"/>
        </a:accent3>
        <a:accent4>
          <a:srgbClr val="DADADA"/>
        </a:accent4>
        <a:accent5>
          <a:srgbClr val="FFB2AA"/>
        </a:accent5>
        <a:accent6>
          <a:srgbClr val="E78A00"/>
        </a:accent6>
        <a:hlink>
          <a:srgbClr val="1EFF1E"/>
        </a:hlink>
        <a:folHlink>
          <a:srgbClr val="3366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Default Design">
  <a:themeElements>
    <a:clrScheme name="6_Default Design 16">
      <a:dk1>
        <a:srgbClr val="FFFFFF"/>
      </a:dk1>
      <a:lt1>
        <a:srgbClr val="FFFFFF"/>
      </a:lt1>
      <a:dk2>
        <a:srgbClr val="FFFFFF"/>
      </a:dk2>
      <a:lt2>
        <a:srgbClr val="808080"/>
      </a:lt2>
      <a:accent1>
        <a:srgbClr val="FBAA29"/>
      </a:accent1>
      <a:accent2>
        <a:srgbClr val="333399"/>
      </a:accent2>
      <a:accent3>
        <a:srgbClr val="FFFFFF"/>
      </a:accent3>
      <a:accent4>
        <a:srgbClr val="DADADA"/>
      </a:accent4>
      <a:accent5>
        <a:srgbClr val="FDD2AC"/>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9050" cap="flat" cmpd="sng" algn="ctr">
          <a:solidFill>
            <a:schemeClr val="tx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6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cs typeface="Arial" charset="0"/>
          </a:defRPr>
        </a:defPPr>
      </a:lstStyle>
    </a:spDef>
    <a:lnDef>
      <a:spPr bwMode="auto">
        <a:xfrm>
          <a:off x="0" y="0"/>
          <a:ext cx="1" cy="1"/>
        </a:xfrm>
        <a:custGeom>
          <a:avLst/>
          <a:gdLst/>
          <a:ahLst/>
          <a:cxnLst/>
          <a:rect l="0" t="0" r="0" b="0"/>
          <a:pathLst/>
        </a:custGeom>
        <a:solidFill>
          <a:schemeClr val="accent2"/>
        </a:solidFill>
        <a:ln w="19050" cap="flat" cmpd="sng" algn="ctr">
          <a:solidFill>
            <a:schemeClr val="tx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6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cs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14">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15">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16">
        <a:dk1>
          <a:srgbClr val="FFFFFF"/>
        </a:dk1>
        <a:lt1>
          <a:srgbClr val="FFFFFF"/>
        </a:lt1>
        <a:dk2>
          <a:srgbClr val="FFFFFF"/>
        </a:dk2>
        <a:lt2>
          <a:srgbClr val="808080"/>
        </a:lt2>
        <a:accent1>
          <a:srgbClr val="FBAA29"/>
        </a:accent1>
        <a:accent2>
          <a:srgbClr val="333399"/>
        </a:accent2>
        <a:accent3>
          <a:srgbClr val="FFFFFF"/>
        </a:accent3>
        <a:accent4>
          <a:srgbClr val="DADADA"/>
        </a:accent4>
        <a:accent5>
          <a:srgbClr val="FDD2AC"/>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Default Design">
  <a:themeElements>
    <a:clrScheme name="6_Default Design 16">
      <a:dk1>
        <a:srgbClr val="FFFFFF"/>
      </a:dk1>
      <a:lt1>
        <a:srgbClr val="FFFFFF"/>
      </a:lt1>
      <a:dk2>
        <a:srgbClr val="FFFFFF"/>
      </a:dk2>
      <a:lt2>
        <a:srgbClr val="808080"/>
      </a:lt2>
      <a:accent1>
        <a:srgbClr val="FBAA29"/>
      </a:accent1>
      <a:accent2>
        <a:srgbClr val="333399"/>
      </a:accent2>
      <a:accent3>
        <a:srgbClr val="FFFFFF"/>
      </a:accent3>
      <a:accent4>
        <a:srgbClr val="DADADA"/>
      </a:accent4>
      <a:accent5>
        <a:srgbClr val="FDD2AC"/>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9050" cap="flat" cmpd="sng" algn="ctr">
          <a:solidFill>
            <a:schemeClr val="tx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6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cs typeface="Arial" charset="0"/>
          </a:defRPr>
        </a:defPPr>
      </a:lstStyle>
    </a:spDef>
    <a:lnDef>
      <a:spPr bwMode="auto">
        <a:xfrm>
          <a:off x="0" y="0"/>
          <a:ext cx="1" cy="1"/>
        </a:xfrm>
        <a:custGeom>
          <a:avLst/>
          <a:gdLst/>
          <a:ahLst/>
          <a:cxnLst/>
          <a:rect l="0" t="0" r="0" b="0"/>
          <a:pathLst/>
        </a:custGeom>
        <a:solidFill>
          <a:schemeClr val="accent2"/>
        </a:solidFill>
        <a:ln w="19050" cap="flat" cmpd="sng" algn="ctr">
          <a:solidFill>
            <a:schemeClr val="tx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6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cs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14">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15">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16">
        <a:dk1>
          <a:srgbClr val="FFFFFF"/>
        </a:dk1>
        <a:lt1>
          <a:srgbClr val="FFFFFF"/>
        </a:lt1>
        <a:dk2>
          <a:srgbClr val="FFFFFF"/>
        </a:dk2>
        <a:lt2>
          <a:srgbClr val="808080"/>
        </a:lt2>
        <a:accent1>
          <a:srgbClr val="FBAA29"/>
        </a:accent1>
        <a:accent2>
          <a:srgbClr val="333399"/>
        </a:accent2>
        <a:accent3>
          <a:srgbClr val="FFFFFF"/>
        </a:accent3>
        <a:accent4>
          <a:srgbClr val="DADADA"/>
        </a:accent4>
        <a:accent5>
          <a:srgbClr val="FDD2AC"/>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6741456</TotalTime>
  <Words>1713</Words>
  <Application>Microsoft Office PowerPoint</Application>
  <PresentationFormat>Экран (4:3)</PresentationFormat>
  <Paragraphs>325</Paragraphs>
  <Slides>37</Slides>
  <Notes>14</Notes>
  <HiddenSlides>0</HiddenSlides>
  <MMClips>0</MMClips>
  <ScaleCrop>false</ScaleCrop>
  <HeadingPairs>
    <vt:vector size="4" baseType="variant">
      <vt:variant>
        <vt:lpstr>Тема</vt:lpstr>
      </vt:variant>
      <vt:variant>
        <vt:i4>6</vt:i4>
      </vt:variant>
      <vt:variant>
        <vt:lpstr>Заголовки слайдов</vt:lpstr>
      </vt:variant>
      <vt:variant>
        <vt:i4>37</vt:i4>
      </vt:variant>
    </vt:vector>
  </HeadingPairs>
  <TitlesOfParts>
    <vt:vector size="43" baseType="lpstr">
      <vt:lpstr>6_Default Design</vt:lpstr>
      <vt:lpstr>7_Default Design</vt:lpstr>
      <vt:lpstr>AMD Congress 2008 Speaker slide TEMPLATE</vt:lpstr>
      <vt:lpstr>8_Default Design</vt:lpstr>
      <vt:lpstr>9_Default Design</vt:lpstr>
      <vt:lpstr>Тема Office</vt:lpstr>
      <vt:lpstr>Слайд 1</vt:lpstr>
      <vt:lpstr>Эпидемиология сахарного диабета</vt:lpstr>
      <vt:lpstr>Эпидемиология сахарного диабета</vt:lpstr>
      <vt:lpstr>Распространенность СД 2 типа в РФ на 01.07.2022</vt:lpstr>
      <vt:lpstr>Показатели заболеваемости диабетической ретинопатией в Красноярском крае</vt:lpstr>
      <vt:lpstr>Виды медицинской помощи при заболеваемости диабетической ретинопатией в Красноярском крае</vt:lpstr>
      <vt:lpstr>Слайд 7</vt:lpstr>
      <vt:lpstr>Слайд 8</vt:lpstr>
      <vt:lpstr>Глазные проявления сахарного диабета</vt:lpstr>
      <vt:lpstr>Частота встречаемости ДИАБЕТИЧЕСКОЙ РЕТИНОПАТИИ</vt:lpstr>
      <vt:lpstr>Диабетическая ретинопатия (ДР)</vt:lpstr>
      <vt:lpstr>Распространенность ДИАБЕТИЧЕСКОЙ катаракты</vt:lpstr>
      <vt:lpstr>Слайд 13</vt:lpstr>
      <vt:lpstr>Распространенность МО увеличивается с тяжестью заболеваемости диабетической ретинопатии и длительности сахарного диабета</vt:lpstr>
      <vt:lpstr>Классификация ДР</vt:lpstr>
      <vt:lpstr>Ранняя диагностика – важнейший фактор</vt:lpstr>
      <vt:lpstr>Слайд 17</vt:lpstr>
      <vt:lpstr>Два основных патогенетических механизма в развитии ДР</vt:lpstr>
      <vt:lpstr>Слайд 19</vt:lpstr>
      <vt:lpstr>Слайд 20</vt:lpstr>
      <vt:lpstr>Слайд 21</vt:lpstr>
      <vt:lpstr>Слайд 22</vt:lpstr>
      <vt:lpstr>Частота развития макулярного отека после факоэмульсификации  катаракты </vt:lpstr>
      <vt:lpstr>Слайд 24</vt:lpstr>
      <vt:lpstr>Современные хирургические методы лечения  макулярного  отека</vt:lpstr>
      <vt:lpstr>Стандарт медицинской помощи</vt:lpstr>
      <vt:lpstr>Оснащение лазерного кабинета при поликлинике</vt:lpstr>
      <vt:lpstr>Клинические рекомендации</vt:lpstr>
      <vt:lpstr>ДР : основная цель медикаментозной  терапии</vt:lpstr>
      <vt:lpstr>Пациент Ш, 1959 г., до инъекции</vt:lpstr>
      <vt:lpstr>Через 2 мес после 2-х инъекций</vt:lpstr>
      <vt:lpstr>Нехирургические методы лечения диабетической ретинопатии</vt:lpstr>
      <vt:lpstr>Слайд 33</vt:lpstr>
      <vt:lpstr>Периодичность осмотра больных СД</vt:lpstr>
      <vt:lpstr>ЗАКЛЮЧЕНИЕ</vt:lpstr>
      <vt:lpstr>Ведение в п/операционном периоде</vt:lpstr>
      <vt:lpstr>Слайд 37</vt:lpstr>
    </vt:vector>
  </TitlesOfParts>
  <Company>Novartis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Диабетический макулярный отек</dc:title>
  <dc:creator>TRIFOMA1</dc:creator>
  <cp:lastModifiedBy>Черных</cp:lastModifiedBy>
  <cp:revision>337</cp:revision>
  <dcterms:created xsi:type="dcterms:W3CDTF">2012-02-07T12:48:01Z</dcterms:created>
  <dcterms:modified xsi:type="dcterms:W3CDTF">2023-01-11T01:06:09Z</dcterms:modified>
</cp:coreProperties>
</file>