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80" r:id="rId4"/>
    <p:sldId id="259" r:id="rId5"/>
    <p:sldId id="260" r:id="rId6"/>
    <p:sldId id="261" r:id="rId7"/>
    <p:sldId id="271" r:id="rId8"/>
    <p:sldId id="262" r:id="rId9"/>
    <p:sldId id="270" r:id="rId10"/>
    <p:sldId id="272" r:id="rId11"/>
    <p:sldId id="273" r:id="rId12"/>
    <p:sldId id="263" r:id="rId13"/>
    <p:sldId id="275" r:id="rId14"/>
    <p:sldId id="277" r:id="rId15"/>
    <p:sldId id="278" r:id="rId16"/>
    <p:sldId id="264" r:id="rId17"/>
    <p:sldId id="282" r:id="rId18"/>
    <p:sldId id="267" r:id="rId19"/>
    <p:sldId id="281" r:id="rId20"/>
    <p:sldId id="274" r:id="rId21"/>
    <p:sldId id="26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2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2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6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4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5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2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6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7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3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7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6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2/11/2026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3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200848" y="416315"/>
            <a:ext cx="8957603" cy="115674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2692" y="2009953"/>
            <a:ext cx="10058400" cy="9338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маршрутизации больных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офтальмоонкопатологией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06095" y="46049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ЭПОВА Е.В.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врач-офтальмолог, заведующий офтальмологическим отделением дневного пребывания №1 КГБУЗ «ККОКБ им. проф. П.Г. Макарова», г. Красноярск</a:t>
            </a:r>
          </a:p>
        </p:txBody>
      </p:sp>
    </p:spTree>
    <p:extLst>
      <p:ext uri="{BB962C8B-B14F-4D97-AF65-F5344CB8AC3E}">
        <p14:creationId xmlns:p14="http://schemas.microsoft.com/office/powerpoint/2010/main" val="326715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56395"/>
            <a:ext cx="10515600" cy="424732"/>
          </a:xfr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лечения опухолей орбиты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729" y="1500111"/>
            <a:ext cx="10968264" cy="4924425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Symbol" pitchFamily="2" charset="2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Хирургическое</a:t>
            </a:r>
          </a:p>
          <a:p>
            <a:pPr marL="357188">
              <a:lnSpc>
                <a:spcPct val="10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полное удаление образования (в случаях отграниченных единичных очагов в орбите) </a:t>
            </a:r>
          </a:p>
          <a:p>
            <a:pPr marL="357188">
              <a:lnSpc>
                <a:spcPct val="10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удаление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maximum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последующей лучевой или химиотерапией (в случаях диффузного роста опухоли, множественных очагов, подозрений на конкретный вид опухоли (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лимфома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метастазы),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потребующий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дальнейшего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химиолучевого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лечения)</a:t>
            </a:r>
          </a:p>
          <a:p>
            <a:pPr marL="342900" indent="-342900">
              <a:lnSpc>
                <a:spcPct val="100000"/>
              </a:lnSpc>
              <a:buFont typeface="Symbol" pitchFamily="2" charset="2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Лучевая терапия - некоторые виды опухолей и воспалительные заболевания (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менингиома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рабдомиосаркома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аденокарценома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Symbol" pitchFamily="2" charset="2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Химиотерапия </a:t>
            </a:r>
          </a:p>
          <a:p>
            <a:pPr marL="342900" indent="-342900">
              <a:lnSpc>
                <a:spcPct val="100000"/>
              </a:lnSpc>
              <a:buFont typeface="Symbol" pitchFamily="2" charset="2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Комбинированное лечение</a:t>
            </a:r>
          </a:p>
          <a:p>
            <a:pPr marL="342900" indent="-342900">
              <a:lnSpc>
                <a:spcPct val="100000"/>
              </a:lnSpc>
              <a:buFont typeface="Symbol" pitchFamily="2" charset="2"/>
              <a:buChar char="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Консервативное лечение (медикаментозные средства, физиотерапия) –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псевдотумарозные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процессы, сосудистая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2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26515"/>
            <a:ext cx="10515600" cy="4314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Классификация внутриглазных опухолей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52659"/>
            <a:ext cx="10515600" cy="4587754"/>
          </a:xfrm>
        </p:spPr>
        <p:txBody>
          <a:bodyPr>
            <a:noAutofit/>
          </a:bodyPr>
          <a:lstStyle/>
          <a:p>
            <a:pPr marL="514350" indent="-514350">
              <a:buFont typeface="Arial" panose="020B0604020202020204" pitchFamily="34" charset="0"/>
              <a:buAutoNum type="romanUcPeriod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</a:t>
            </a:r>
          </a:p>
          <a:p>
            <a:pPr marL="514350" indent="-514350">
              <a:buFont typeface="Arial" panose="020B0604020202020204" pitchFamily="34" charset="0"/>
              <a:buAutoNum type="romanUcPeriod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romanU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вторичные (метастазы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romanUcPeriod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romanUcPeriod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Нейрогенные: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из клеточных элементов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увеального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тракта: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опухоли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хориоидеи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опухоли цилиарного тела;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опухоли радужки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клеточных элементов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 деятельной части сетчатки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из клеточных элементов оптически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недеятельной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сетчатки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Мезенхимальные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romanUcPeriod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6245" y="488363"/>
            <a:ext cx="5559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внутриглазных опухолей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245" y="147604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Анамнез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Семейные формы, первичная опухоль,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245" y="22398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Клиническая картина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245" y="277724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Инструментальная диагностика: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245" y="613176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Морфологическая диагностика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2038" y="318792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Офтальмоскопия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МИДРИАЗ !!!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исследование, включая УЗДГ и УБМ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70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ОКТ-ангио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ТИАБ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Гистологический анализ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Генетическое исследование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и МРТ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8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434607"/>
            <a:ext cx="10794093" cy="1142353"/>
          </a:xfrm>
        </p:spPr>
        <p:txBody>
          <a:bodyPr>
            <a:no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Меланома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хориоидеи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пигментная злокачественная опухоль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нейроэктодермального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происхождения, возникающая в собственной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оболочке глаза из клеток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меланоцитов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продуцирующих пигмент меланин.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81" y="2812090"/>
            <a:ext cx="4794422" cy="354638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1850" y="526515"/>
            <a:ext cx="10515600" cy="431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Меланома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хориоидеи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7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518" y="1819147"/>
            <a:ext cx="10515600" cy="35441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Органосохраняющие                                           2. Ликвидационное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лазерное                                                                     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энуклиация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блокэксцизия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экзатерация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эндорезекция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криотерапия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Лучевая (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брахитерапия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комбинированное лечение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1518" y="516665"/>
            <a:ext cx="10515600" cy="449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лечения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9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16663"/>
            <a:ext cx="10515600" cy="4761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Маршрутизация пациентов с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увеальной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меланомой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20854"/>
            <a:ext cx="10515600" cy="381329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офтальмолога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онколога (исключить наличие метастазов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Локальное лечение 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офтальмолога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Пожизненное наблюдение офтальмолога и онколога (МРТ органов брюшной полости с контрастированием 1 раз в 6 мес. и КТ органов грудной клетки 1 раз в год)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38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9352" y="563523"/>
            <a:ext cx="851993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тактики ведения пациентов со стационарным и прогрессирующим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невусами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хориоидеи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493" y="1987414"/>
            <a:ext cx="10535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и инструментальные методы исследование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УЗИ,ОКТ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ОКТ-А)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8493" y="3115840"/>
            <a:ext cx="10535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наблюдение 2 раза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своевременного определения тактики дальнейшего лечения (в зависимости от вида и прогрессирования)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5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9000" contrast="19000"/>
          </a:blip>
          <a:stretch>
            <a:fillRect/>
          </a:stretch>
        </p:blipFill>
        <p:spPr>
          <a:xfrm>
            <a:off x="3071004" y="168508"/>
            <a:ext cx="5684807" cy="66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52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91589" y="223022"/>
            <a:ext cx="11730445" cy="534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передачи преемственности медицинской помощи и клинической ответственности за пациента с подозрением на ЗНО глаза и орбиты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58777" y="3027327"/>
            <a:ext cx="2643206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КПО ККОКБ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48928" y="896698"/>
            <a:ext cx="3405208" cy="25715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</a:p>
        </p:txBody>
      </p:sp>
      <p:sp>
        <p:nvSpPr>
          <p:cNvPr id="5" name="Овал 4"/>
          <p:cNvSpPr/>
          <p:nvPr/>
        </p:nvSpPr>
        <p:spPr>
          <a:xfrm>
            <a:off x="3136855" y="1850093"/>
            <a:ext cx="4643470" cy="85725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дня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Прямая запись, ТМК (РТС),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VipNet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2203837" y="3852249"/>
            <a:ext cx="2286016" cy="114238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7 дней госпитализация ККОКБ (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КС,)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32708" y="4069650"/>
            <a:ext cx="2286016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дня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ТМК с ФЦ РФ</a:t>
            </a:r>
          </a:p>
        </p:txBody>
      </p:sp>
      <p:sp>
        <p:nvSpPr>
          <p:cNvPr id="8" name="Овал 7"/>
          <p:cNvSpPr/>
          <p:nvPr/>
        </p:nvSpPr>
        <p:spPr>
          <a:xfrm>
            <a:off x="4244144" y="4639661"/>
            <a:ext cx="2428892" cy="785818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дня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на лечение в ФЦ РФ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18453" y="5112264"/>
            <a:ext cx="3786214" cy="1428736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КОНТРОЛЬ !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неявка пациента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«подозрение ЗНО»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госпитализацию, консультацию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Уведомление по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уровня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63968" y="1161804"/>
            <a:ext cx="2466974" cy="1077201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у онколога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уровень)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18167" y="5877194"/>
            <a:ext cx="1857356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дня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Ф090/у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Онкомониторинг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КГБУЗ КККОД</a:t>
            </a:r>
          </a:p>
        </p:txBody>
      </p: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>
            <a:off x="5451532" y="1153855"/>
            <a:ext cx="7058" cy="69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92133" y="1382961"/>
            <a:ext cx="177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 на ЗНО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2448" y="2671791"/>
            <a:ext cx="97513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Гистология,</a:t>
            </a:r>
          </a:p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С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Соединительная линия уступом 14"/>
          <p:cNvCxnSpPr>
            <a:stCxn id="4" idx="1"/>
            <a:endCxn id="6" idx="2"/>
          </p:cNvCxnSpPr>
          <p:nvPr/>
        </p:nvCxnSpPr>
        <p:spPr>
          <a:xfrm rot="10800000" flipV="1">
            <a:off x="2203838" y="1025277"/>
            <a:ext cx="1545091" cy="3398164"/>
          </a:xfrm>
          <a:prstGeom prst="bentConnector3">
            <a:avLst>
              <a:gd name="adj1" fmla="val 1147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1711" y="5349636"/>
            <a:ext cx="97513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Гистология,</a:t>
            </a:r>
          </a:p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С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6" idx="4"/>
          </p:cNvCxnSpPr>
          <p:nvPr/>
        </p:nvCxnSpPr>
        <p:spPr>
          <a:xfrm>
            <a:off x="3346845" y="4994633"/>
            <a:ext cx="0" cy="882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4"/>
            <a:endCxn id="8" idx="0"/>
          </p:cNvCxnSpPr>
          <p:nvPr/>
        </p:nvCxnSpPr>
        <p:spPr>
          <a:xfrm>
            <a:off x="5458590" y="2707349"/>
            <a:ext cx="0" cy="1932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92133" y="3744503"/>
            <a:ext cx="177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 на ЗНО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9970" y="3329331"/>
            <a:ext cx="177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 на ЗНО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>
            <a:off x="7375715" y="2539799"/>
            <a:ext cx="1" cy="1529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4" idx="3"/>
            <a:endCxn id="10" idx="2"/>
          </p:cNvCxnSpPr>
          <p:nvPr/>
        </p:nvCxnSpPr>
        <p:spPr>
          <a:xfrm>
            <a:off x="7154136" y="1025277"/>
            <a:ext cx="709832" cy="6751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61416" y="966729"/>
            <a:ext cx="97513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Гистология,</a:t>
            </a:r>
          </a:p>
          <a:p>
            <a:r>
              <a:rPr lang="ru-RU" sz="16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С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5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307099" y="422941"/>
            <a:ext cx="11730445" cy="575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Маршрутизация пациентов с ДНО глаза и орбиты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6125" y="3119174"/>
            <a:ext cx="2845612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КПО ККОКБ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8928" y="1257101"/>
            <a:ext cx="3405208" cy="25715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</a:p>
        </p:txBody>
      </p:sp>
      <p:sp>
        <p:nvSpPr>
          <p:cNvPr id="10" name="Овал 9"/>
          <p:cNvSpPr/>
          <p:nvPr/>
        </p:nvSpPr>
        <p:spPr>
          <a:xfrm>
            <a:off x="4127377" y="2011317"/>
            <a:ext cx="2648310" cy="85725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запись, СПГ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08524" y="3777962"/>
            <a:ext cx="2286016" cy="114238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госпитализация ККОКБ (ООДП)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18045" y="5525755"/>
            <a:ext cx="2466974" cy="1077201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 у офтальмолога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(МО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уровень)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9" idx="2"/>
            <a:endCxn id="10" idx="0"/>
          </p:cNvCxnSpPr>
          <p:nvPr/>
        </p:nvCxnSpPr>
        <p:spPr>
          <a:xfrm>
            <a:off x="5451532" y="1514258"/>
            <a:ext cx="0" cy="497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4"/>
            <a:endCxn id="11" idx="0"/>
          </p:cNvCxnSpPr>
          <p:nvPr/>
        </p:nvCxnSpPr>
        <p:spPr>
          <a:xfrm>
            <a:off x="5451532" y="2868573"/>
            <a:ext cx="0" cy="909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4"/>
            <a:endCxn id="15" idx="0"/>
          </p:cNvCxnSpPr>
          <p:nvPr/>
        </p:nvCxnSpPr>
        <p:spPr>
          <a:xfrm>
            <a:off x="5451532" y="4920346"/>
            <a:ext cx="0" cy="605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2203" y="440912"/>
            <a:ext cx="910086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заболевания глаза,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придаточного аппарата и орбиты ( Коды МКБ-10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400" b="1" dirty="0">
              <a:latin typeface="Calibri-Bold"/>
            </a:endParaRPr>
          </a:p>
          <a:p>
            <a:pPr algn="ctr"/>
            <a:endParaRPr lang="ru-RU" sz="2400" b="1" dirty="0">
              <a:latin typeface="Calibri-Bold"/>
            </a:endParaRPr>
          </a:p>
          <a:p>
            <a:r>
              <a:rPr lang="ru-RU" dirty="0">
                <a:latin typeface="ArialMT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С69 Злокачественное новообразование глаза и его придаточного аппарата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С69.0 Конъюнктивы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С69.1 Роговицы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С69.2 Сетчатки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С69.3 Сосудистой оболочки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С69.4 Ресничного (цилиарного) тела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С69.5 Слезной железы и протока (слезного мешка,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слезноносового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С69.6 Глазницы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С69.9 Глаза неуточненной части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С43.1 Злокачественная меланома века, включая спайку век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С44.1 Другие злокачественные новообразования кожи века, включая спайку век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С72.3 Злокачественные новообразования зрительного нерва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1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97855" y="513087"/>
            <a:ext cx="2470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287" y="1588086"/>
            <a:ext cx="113311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Офтальмоонкология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уникальное и социально-значимое направление офтальмологии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опухоли являются угрозой органу зрения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Злокачественные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– угроза жизни!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Главный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офтальмоонкологов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применять методы диагностики и лечения, снижающие риск метастазирования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диагностика опухолей органа зрения дает возможность выявить новообразования (ЗНО) на ранних стадиях развития и оказать своевременное, персонифицированное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органосохранное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 с целью сохранения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(как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косметического и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функционального органа)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жизни больных.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больными со злокачественным процессом должно быть пожизненным!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82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88125" y="1814903"/>
            <a:ext cx="3914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570" y="1871686"/>
            <a:ext cx="2869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ДОБРОКАЧЕСВЕННАЯ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570" y="3691785"/>
            <a:ext cx="286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ОРГАНА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230593" y="1953079"/>
            <a:ext cx="957532" cy="345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102627" y="1965540"/>
            <a:ext cx="957532" cy="345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381664" y="2893987"/>
            <a:ext cx="957532" cy="345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0016253" y="2893987"/>
            <a:ext cx="957532" cy="345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60159" y="1868166"/>
            <a:ext cx="2869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60158" y="3691785"/>
            <a:ext cx="2869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ЖИЗНИ, ОРГАНА И ФУНКЦИИ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2203" y="440912"/>
            <a:ext cx="91008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придаточного аппарата и орбиты ( Коды МКБ-10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400" b="1" dirty="0">
              <a:latin typeface="Calibri-Bold"/>
            </a:endParaRPr>
          </a:p>
          <a:p>
            <a:pPr algn="ctr"/>
            <a:endParaRPr lang="ru-RU" sz="2400" b="1" dirty="0">
              <a:latin typeface="Calibri-Bold"/>
            </a:endParaRPr>
          </a:p>
          <a:p>
            <a:r>
              <a:rPr lang="ru-RU" b="1" dirty="0">
                <a:latin typeface="ArialMT"/>
              </a:rPr>
              <a:t>•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Доброкачественное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новообразование глаза и его придаточного аппарата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Доброкачественное новообразование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Доброкачественное новообразование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роговицы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31.2 Доброкачественное новообразование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31.3 Доброкачественное новообразование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31.4 Доброкачественное новообразование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ресничного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(цилиарного) тела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31.5 Доброкачественное новообразование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слезной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и протока (слезного мешка,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слезноносового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31.6 Доброкачественное новообразование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неуточненной части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31.9 Доброкачественное новообразование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неуточненной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новообразования кожи века, включая спайку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Н02.8 Другие уточненные болезни века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502" y="563488"/>
            <a:ext cx="8954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и доброкачественные опухоли органа зрения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1989" y="1475427"/>
            <a:ext cx="3985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придаточного аппарата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1989" y="2542290"/>
            <a:ext cx="3384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Внутриглазные опухоли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1989" y="3696393"/>
            <a:ext cx="5353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орбиты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4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0196" y="526867"/>
            <a:ext cx="7362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придаточного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глаза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1913" y="4451852"/>
            <a:ext cx="5286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эпителиальные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нейрогенные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мезенхимальные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913" y="1267754"/>
            <a:ext cx="11331145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век, конъюнктивы, роговицы,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слезоотводящих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249" y="1950755"/>
            <a:ext cx="2243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приобретенные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913" y="2924304"/>
            <a:ext cx="3048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процесса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доброкачественные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предраковые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26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7111" y="561289"/>
            <a:ext cx="7890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новообразований придаточного аппарата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6724" y="1458493"/>
            <a:ext cx="55328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анамнез,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биомикроскопия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ИНСТРУМЕНТАЛЬНЫЕ: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когерентная томография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слезных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КТ, МРТ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МОРФОЛОГИЧЕСКОЕ ИССЛЕДОВАНИЕ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0" i="0" u="none" strike="noStrike" baseline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цитология отпечатка, соскоба, ТИАБ</a:t>
            </a:r>
          </a:p>
          <a:p>
            <a:r>
              <a:rPr lang="ru-RU" b="0" i="0" u="none" strike="noStrike" baseline="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гистология: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инцизионная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эксцизионная</a:t>
            </a:r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39543" y="1458493"/>
            <a:ext cx="5660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РЕГИОНАРНЫХ ЛИМФОУЗЛ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эхография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радионуклидное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ОТДАЛЕННЫХ МЕТАСТАЗОВ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Р-ОГК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клетки и МРТ ОБП или ПЭТ-КТ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специалистов (онколог, ЛОР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РЕДКО: Бактериологическое исследование (мазок, посев, соскоб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57349"/>
            <a:ext cx="10515600" cy="4528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Лечение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522675"/>
            <a:ext cx="10515600" cy="411256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Диатермокоагуляция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Криогенное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Лучевое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Комбинированное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Лазерное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метода лечение зависит от клинического диагноза, локализации опухоли, стадии  ее распространения.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8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7855" y="513087"/>
            <a:ext cx="2523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орбиты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1448" y="1341037"/>
            <a:ext cx="69247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Доброкачественные (80%):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анамнез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Стационарный (медленно прогрессирующий) экзофтальм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Невоспалительный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отек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подвижности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 опухоли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болей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448" y="3017401"/>
            <a:ext cx="6096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Злокачественные (20%):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анамнез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нарастание экзофтальма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Инфильтративный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птоз, офтальмоплегия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репозиции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Застойный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отек, красный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хемоз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болей</a:t>
            </a:r>
          </a:p>
          <a:p>
            <a:r>
              <a:rPr lang="ru-RU" sz="1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зрения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448" y="492561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Сосудистые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Нейрогенные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Опухоли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слезной железы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Опухоли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мягких тканей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Кисты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5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2536" y="1135690"/>
            <a:ext cx="8402595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Стандартный офтальмологические методы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Экзофтальмометрия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Гертелю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Измерение ширины глазной щели и угла смещения глазного яблока по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Гиршбергу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Рентгенография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Компьютерная томография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Магнитно-резонансная томография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Ультразвуковая диагностика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Тонкоигольная аспирационная биопсия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itchFamily="2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Гистологическая диагностика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2536" y="552994"/>
            <a:ext cx="10700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инструментальной диагностики опухолей орбиты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4" y="168509"/>
            <a:ext cx="1299112" cy="1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32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1152</Words>
  <Application>Microsoft Office PowerPoint</Application>
  <PresentationFormat>Широкоэкранный</PresentationFormat>
  <Paragraphs>232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Calibri-Bold</vt:lpstr>
      <vt:lpstr>Symbol</vt:lpstr>
      <vt:lpstr>Times New Roman</vt:lpstr>
      <vt:lpstr>Wingdings 3</vt:lpstr>
      <vt:lpstr>Тема Office</vt:lpstr>
      <vt:lpstr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Виды лечения опухолей орбиты</vt:lpstr>
      <vt:lpstr>Классификация внутриглазных опухолей</vt:lpstr>
      <vt:lpstr>Презентация PowerPoint</vt:lpstr>
      <vt:lpstr>Меланома хориоидеи – пигментная злокачественная опухоль нейроэктодермального происхождения, возникающая в собственной сосудистой оболочке глаза из клеток (меланоцитов), продуцирующих пигмент меланин.</vt:lpstr>
      <vt:lpstr>Презентация PowerPoint</vt:lpstr>
      <vt:lpstr>Маршрутизация пациентов с увеальной меланомой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учреждение здравоохранения «Красноярская краевая офтальмологическая клиническая больница имени профессора П.Г. Макарова»</dc:title>
  <dc:creator>Пользователь Windows</dc:creator>
  <cp:lastModifiedBy>Пользователь Windows</cp:lastModifiedBy>
  <cp:revision>42</cp:revision>
  <dcterms:created xsi:type="dcterms:W3CDTF">2026-02-01T13:28:54Z</dcterms:created>
  <dcterms:modified xsi:type="dcterms:W3CDTF">2026-02-11T14:08:25Z</dcterms:modified>
</cp:coreProperties>
</file>