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3" r:id="rId4"/>
    <p:sldId id="274" r:id="rId5"/>
    <p:sldId id="275" r:id="rId6"/>
    <p:sldId id="276" r:id="rId7"/>
    <p:sldId id="277" r:id="rId8"/>
    <p:sldId id="268" r:id="rId9"/>
    <p:sldId id="267" r:id="rId10"/>
    <p:sldId id="270" r:id="rId11"/>
    <p:sldId id="278" r:id="rId12"/>
    <p:sldId id="279" r:id="rId13"/>
    <p:sldId id="282" r:id="rId14"/>
    <p:sldId id="280" r:id="rId15"/>
    <p:sldId id="281" r:id="rId16"/>
    <p:sldId id="283" r:id="rId17"/>
    <p:sldId id="284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E2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412776"/>
            <a:ext cx="7992888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отбора пациентов </a:t>
            </a:r>
          </a:p>
          <a:p>
            <a:pPr algn="ctr"/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направления на хирургическое лечение катаракты в соответствии с Федеральными клиническими рекомендациями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                              </a:t>
            </a:r>
          </a:p>
          <a:p>
            <a:endParaRPr lang="ru-RU" sz="1600" b="1" dirty="0" smtClean="0">
              <a:solidFill>
                <a:srgbClr val="002060"/>
              </a:solidFill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                              </a:t>
            </a:r>
          </a:p>
          <a:p>
            <a:endParaRPr lang="ru-RU" sz="1600" b="1" dirty="0" smtClean="0">
              <a:solidFill>
                <a:srgbClr val="002060"/>
              </a:solidFill>
              <a:cs typeface="Arial" pitchFamily="34" charset="0"/>
            </a:endParaRPr>
          </a:p>
          <a:p>
            <a:endParaRPr lang="ru-RU" sz="1600" b="1" dirty="0" smtClean="0">
              <a:solidFill>
                <a:srgbClr val="002060"/>
              </a:solidFill>
              <a:cs typeface="Arial" pitchFamily="34" charset="0"/>
            </a:endParaRPr>
          </a:p>
          <a:p>
            <a:endParaRPr lang="ru-RU" sz="1600" b="1" dirty="0" smtClean="0">
              <a:solidFill>
                <a:srgbClr val="002060"/>
              </a:solidFill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                                                               Докладчик: </a:t>
            </a:r>
          </a:p>
          <a:p>
            <a:pPr algn="r">
              <a:spcBef>
                <a:spcPts val="600"/>
              </a:spcBef>
            </a:pP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Заведующий организационно-методическим отделом</a:t>
            </a:r>
          </a:p>
          <a:p>
            <a:pPr algn="r">
              <a:spcBef>
                <a:spcPts val="600"/>
              </a:spcBef>
            </a:pP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В.А. Петрова</a:t>
            </a:r>
          </a:p>
          <a:p>
            <a:pPr algn="ctr"/>
            <a:endParaRPr 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332656"/>
            <a:ext cx="6059016" cy="810344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Краевое государственное  бюджетное учреждение здравоохранения «Красноярская краевая офтальмологическая клиническая больница имени профессора П.Г. Макарова»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Рекомендации по формированию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Листов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ожидания в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МО – в виде таблицы с графами: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568952" cy="5472607"/>
          </a:xfrm>
        </p:spPr>
        <p:txBody>
          <a:bodyPr>
            <a:normAutofit lnSpcReduction="10000"/>
          </a:bodyPr>
          <a:lstStyle/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№ </a:t>
            </a:r>
            <a:r>
              <a:rPr lang="ru-RU" sz="1800" dirty="0" err="1" smtClean="0"/>
              <a:t>п</a:t>
            </a:r>
            <a:r>
              <a:rPr lang="ru-RU" sz="1800" dirty="0" smtClean="0"/>
              <a:t>/</a:t>
            </a:r>
            <a:r>
              <a:rPr lang="ru-RU" sz="1800" dirty="0" err="1" smtClean="0"/>
              <a:t>п</a:t>
            </a:r>
            <a:endParaRPr lang="ru-RU" sz="1800" dirty="0" smtClean="0"/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Ф.И.О. полностью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Дата рождения в формате: </a:t>
            </a:r>
            <a:r>
              <a:rPr lang="ru-RU" sz="1800" dirty="0" err="1" smtClean="0"/>
              <a:t>дд.мм.гггг</a:t>
            </a:r>
            <a:endParaRPr lang="ru-RU" sz="1800" dirty="0" smtClean="0"/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Шифр основного заболевания по МКБ: выбрать из Н25.0-Н26.8 (за исключением Н26.4)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Подлежащий операции глаз: </a:t>
            </a:r>
            <a:r>
              <a:rPr lang="en-US" sz="1800" dirty="0" smtClean="0"/>
              <a:t>OD/OS</a:t>
            </a:r>
            <a:r>
              <a:rPr lang="ru-RU" sz="1800" dirty="0" smtClean="0"/>
              <a:t> – выбрать один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Номер контактного телефона пациента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Номер полиса ОМС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Сопутствующая </a:t>
            </a:r>
            <a:r>
              <a:rPr lang="ru-RU" sz="1800" dirty="0" err="1" smtClean="0"/>
              <a:t>офтальмопатология</a:t>
            </a:r>
            <a:r>
              <a:rPr lang="ru-RU" sz="1800" dirty="0" smtClean="0"/>
              <a:t> на выбранном глазу – указать диагноз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Сопутствующая соматическая патология</a:t>
            </a:r>
            <a:r>
              <a:rPr lang="ru-RU" sz="1800" dirty="0" smtClean="0"/>
              <a:t> – указать </a:t>
            </a:r>
            <a:r>
              <a:rPr lang="ru-RU" sz="1800" dirty="0" smtClean="0"/>
              <a:t>диагноз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Наличие/отсутствие аллергических реакций на ЛП: нет/да - указать наименование ЛП</a:t>
            </a:r>
          </a:p>
          <a:p>
            <a:pPr marL="342900" indent="-342900">
              <a:buClrTx/>
              <a:buSzPct val="100000"/>
              <a:buFont typeface="+mj-lt"/>
              <a:buAutoNum type="arabicPeriod"/>
            </a:pPr>
            <a:r>
              <a:rPr lang="ru-RU" sz="1800" dirty="0" smtClean="0"/>
              <a:t>Наличие льготной категории, дающей право на получение плановой помощи вне очереди – из 11 перечисленных выше: да/нет</a:t>
            </a:r>
          </a:p>
          <a:p>
            <a:pPr marL="342900" indent="-342900">
              <a:buClrTx/>
              <a:buSzPct val="100000"/>
              <a:buNone/>
            </a:pPr>
            <a:r>
              <a:rPr lang="ru-RU" sz="2400" u="sng" dirty="0" smtClean="0"/>
              <a:t>В </a:t>
            </a:r>
            <a:r>
              <a:rPr lang="ru-RU" sz="2400" u="sng" dirty="0" smtClean="0"/>
              <a:t>заголовке – указать наименование направляющей МО, дату актуализации сведений в формате 01.мм.гг.</a:t>
            </a:r>
          </a:p>
          <a:p>
            <a:pPr marL="342900" indent="-342900">
              <a:buClrTx/>
              <a:buSzPct val="100000"/>
              <a:buNone/>
            </a:pPr>
            <a:endParaRPr lang="ru-RU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по формированию листов ожидания в МО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124745"/>
            <a:ext cx="8568952" cy="50901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dirty="0" smtClean="0"/>
              <a:t>Формат ЛО будет направлен в Ваш адрес вместе с информационным письмом</a:t>
            </a:r>
          </a:p>
          <a:p>
            <a:pPr>
              <a:spcBef>
                <a:spcPts val="2400"/>
              </a:spcBef>
            </a:pPr>
            <a:r>
              <a:rPr lang="ru-RU" sz="2400" dirty="0" smtClean="0"/>
              <a:t>Листы ожидания направлять</a:t>
            </a:r>
            <a:r>
              <a:rPr lang="ru-RU" sz="2400" b="1" dirty="0" smtClean="0"/>
              <a:t> </a:t>
            </a:r>
            <a:r>
              <a:rPr lang="ru-RU" sz="2400" dirty="0" smtClean="0"/>
              <a:t>в ККОКБ </a:t>
            </a:r>
            <a:r>
              <a:rPr lang="ru-RU" sz="2400" b="1" dirty="0" smtClean="0"/>
              <a:t>в первый рабочий день месяца </a:t>
            </a:r>
            <a:r>
              <a:rPr lang="ru-RU" sz="2400" dirty="0" smtClean="0"/>
              <a:t>на адрес электронной почты заведующего организационно-методическим отделом </a:t>
            </a:r>
          </a:p>
          <a:p>
            <a:pPr>
              <a:buNone/>
            </a:pPr>
            <a:r>
              <a:rPr lang="ru-RU" sz="2400" dirty="0" smtClean="0"/>
              <a:t>Петровой Вере Анатольевне</a:t>
            </a:r>
            <a:r>
              <a:rPr lang="ru-RU" sz="2400" b="1" dirty="0" smtClean="0"/>
              <a:t>:</a:t>
            </a:r>
          </a:p>
          <a:p>
            <a:pPr>
              <a:buNone/>
            </a:pPr>
            <a:r>
              <a:rPr lang="ru-RU" sz="2400" b="1" dirty="0" smtClean="0"/>
              <a:t>	</a:t>
            </a:r>
            <a:r>
              <a:rPr lang="en-US" sz="4000" b="1" dirty="0" err="1" smtClean="0"/>
              <a:t>petrova</a:t>
            </a:r>
            <a:r>
              <a:rPr lang="ru-RU" sz="4000" b="1" dirty="0" smtClean="0"/>
              <a:t>_</a:t>
            </a:r>
            <a:r>
              <a:rPr lang="en-US" sz="4000" b="1" dirty="0" smtClean="0"/>
              <a:t>v</a:t>
            </a:r>
            <a:r>
              <a:rPr lang="ru-RU" sz="4000" b="1" dirty="0" smtClean="0"/>
              <a:t>_</a:t>
            </a:r>
            <a:r>
              <a:rPr lang="en-US" sz="4000" b="1" dirty="0" smtClean="0"/>
              <a:t>a</a:t>
            </a:r>
            <a:r>
              <a:rPr lang="ru-RU" sz="4000" b="1" dirty="0" smtClean="0"/>
              <a:t>@</a:t>
            </a:r>
            <a:r>
              <a:rPr lang="en-US" sz="4000" b="1" dirty="0" err="1" smtClean="0"/>
              <a:t>ocularc</a:t>
            </a:r>
            <a:r>
              <a:rPr lang="ru-RU" sz="4000" b="1" dirty="0" smtClean="0"/>
              <a:t>.</a:t>
            </a:r>
            <a:r>
              <a:rPr lang="en-US" sz="4000" b="1" dirty="0" err="1" smtClean="0"/>
              <a:t>ru</a:t>
            </a:r>
            <a:endParaRPr lang="ru-RU" sz="40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за период с 01 по 17 мая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не были госпитализированы 37% записанных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пациентов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(305 из 826), 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568952" cy="51845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3100" b="1" dirty="0" smtClean="0"/>
              <a:t>Не явились – 44% </a:t>
            </a:r>
            <a:r>
              <a:rPr lang="ru-RU" sz="3100" dirty="0" smtClean="0"/>
              <a:t>(134 из 305), в том числе направленные МО:</a:t>
            </a:r>
          </a:p>
          <a:p>
            <a:pPr>
              <a:buNone/>
            </a:pPr>
            <a:r>
              <a:rPr lang="ru-RU" sz="2800" dirty="0" smtClean="0"/>
              <a:t>-КМБ №3 -16 пациентов               -</a:t>
            </a:r>
            <a:r>
              <a:rPr lang="ru-RU" sz="2800" dirty="0" err="1" smtClean="0"/>
              <a:t>Канская</a:t>
            </a:r>
            <a:r>
              <a:rPr lang="ru-RU" sz="2800" dirty="0" smtClean="0"/>
              <a:t> МБ – 3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-ГП №14 – 12 пациентов               -</a:t>
            </a:r>
            <a:r>
              <a:rPr lang="ru-RU" sz="2800" dirty="0" err="1" smtClean="0"/>
              <a:t>Бирилюсская</a:t>
            </a:r>
            <a:r>
              <a:rPr lang="ru-RU" sz="2800" dirty="0" smtClean="0"/>
              <a:t> МБ -3</a:t>
            </a:r>
          </a:p>
          <a:p>
            <a:pPr>
              <a:buNone/>
            </a:pPr>
            <a:r>
              <a:rPr lang="ru-RU" sz="2800" dirty="0" smtClean="0"/>
              <a:t>-Енисейская РБ – 3                         -Ермаковская РБ - 2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100" u="sng" dirty="0" smtClean="0"/>
              <a:t>17 мая 2023г </a:t>
            </a:r>
            <a:r>
              <a:rPr lang="ru-RU" sz="3100" b="1" dirty="0" smtClean="0"/>
              <a:t>не явились 24 из 83 </a:t>
            </a:r>
            <a:r>
              <a:rPr lang="ru-RU" sz="3100" dirty="0" smtClean="0"/>
              <a:t>записанных пациентов (29%): 11 детей и 13 взрослых - в том числе, </a:t>
            </a:r>
            <a:r>
              <a:rPr lang="ru-RU" sz="3100" b="1" dirty="0" smtClean="0"/>
              <a:t>8 для хирургического лечения катаракты</a:t>
            </a:r>
          </a:p>
          <a:p>
            <a:pPr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за период с 01 по 17 мая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не были госпитализированы 37% записанных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пациентов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(305 из 826), 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748464" cy="55446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3100" b="1" dirty="0" smtClean="0"/>
              <a:t>Не предоставили необходимый пакет документов -11% </a:t>
            </a:r>
            <a:r>
              <a:rPr lang="ru-RU" sz="3100" dirty="0" smtClean="0"/>
              <a:t>(33 пациента)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3100" b="1" dirty="0" smtClean="0"/>
              <a:t>Пациент отказался от госпитализации -3% </a:t>
            </a:r>
            <a:r>
              <a:rPr lang="ru-RU" sz="3100" dirty="0" smtClean="0"/>
              <a:t>(9 человек) -планировалась операция по удалению катаракты на парном глазу, записаны МО: </a:t>
            </a:r>
          </a:p>
          <a:p>
            <a:pPr>
              <a:spcBef>
                <a:spcPts val="1200"/>
              </a:spcBef>
              <a:buNone/>
            </a:pPr>
            <a:r>
              <a:rPr lang="ru-RU" sz="2800" dirty="0" smtClean="0"/>
              <a:t>-</a:t>
            </a:r>
            <a:r>
              <a:rPr lang="ru-RU" sz="2800" dirty="0" err="1" smtClean="0"/>
              <a:t>Канская</a:t>
            </a:r>
            <a:r>
              <a:rPr lang="ru-RU" sz="2800" dirty="0" smtClean="0"/>
              <a:t> МБ (3)                -КБ №51 ФМБА </a:t>
            </a:r>
          </a:p>
          <a:p>
            <a:pPr>
              <a:spcBef>
                <a:spcPts val="1200"/>
              </a:spcBef>
              <a:buNone/>
            </a:pPr>
            <a:r>
              <a:rPr lang="ru-RU" sz="2800" dirty="0" smtClean="0"/>
              <a:t>-</a:t>
            </a:r>
            <a:r>
              <a:rPr lang="ru-RU" sz="2800" dirty="0" err="1" smtClean="0"/>
              <a:t>Ачинская</a:t>
            </a:r>
            <a:r>
              <a:rPr lang="ru-RU" sz="2800" dirty="0" smtClean="0"/>
              <a:t> МРБ (3) </a:t>
            </a:r>
            <a:r>
              <a:rPr lang="ru-RU" sz="2800" dirty="0" smtClean="0"/>
              <a:t>           -</a:t>
            </a:r>
            <a:r>
              <a:rPr lang="ru-RU" sz="2800" dirty="0" err="1" smtClean="0"/>
              <a:t>Лесосибирская</a:t>
            </a:r>
            <a:r>
              <a:rPr lang="ru-RU" sz="2800" dirty="0" smtClean="0"/>
              <a:t> </a:t>
            </a:r>
            <a:r>
              <a:rPr lang="ru-RU" sz="2800" dirty="0" smtClean="0"/>
              <a:t>МБ</a:t>
            </a:r>
            <a:endParaRPr lang="ru-RU" sz="2800" dirty="0" smtClean="0"/>
          </a:p>
          <a:p>
            <a:pPr>
              <a:spcBef>
                <a:spcPts val="1200"/>
              </a:spcBef>
              <a:buNone/>
            </a:pPr>
            <a:r>
              <a:rPr lang="ru-RU" sz="2800" dirty="0" smtClean="0"/>
              <a:t>-</a:t>
            </a:r>
            <a:r>
              <a:rPr lang="ru-RU" sz="2800" dirty="0" err="1" smtClean="0"/>
              <a:t>Пировская</a:t>
            </a:r>
            <a:r>
              <a:rPr lang="ru-RU" sz="2800" dirty="0" smtClean="0"/>
              <a:t> </a:t>
            </a:r>
            <a:r>
              <a:rPr lang="ru-RU" sz="2800" dirty="0" smtClean="0"/>
              <a:t>РБ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за период с 01 по 17 мая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не были госпитализированы 37% записанных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пациентов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(305 из 826), 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568952" cy="518457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b="1" dirty="0" smtClean="0"/>
              <a:t>Нет показаний к госпитализации -2% (6 пациентов)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/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b="1" u="sng" dirty="0" smtClean="0"/>
              <a:t>17</a:t>
            </a:r>
            <a:r>
              <a:rPr lang="ru-RU" u="sng" dirty="0" smtClean="0"/>
              <a:t> пациентов, записанных </a:t>
            </a:r>
            <a:r>
              <a:rPr lang="ru-RU" b="1" u="sng" dirty="0" smtClean="0"/>
              <a:t>КГП №4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/>
              <a:t>Не явились – 3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/>
              <a:t>Не было показаний для госпитализации – у 6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/>
              <a:t>Не предоставили необходимый пакет документов - 8</a:t>
            </a:r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записали на госпитализацию в ДС № 1 и №2 пациентов, которым </a:t>
            </a:r>
            <a:r>
              <a:rPr lang="ru-RU" b="1" dirty="0" smtClean="0"/>
              <a:t>требуется лазерное лечение (в ДС №3):</a:t>
            </a:r>
          </a:p>
          <a:p>
            <a:pPr>
              <a:spcBef>
                <a:spcPts val="1200"/>
              </a:spcBef>
              <a:buNone/>
            </a:pPr>
            <a:r>
              <a:rPr lang="ru-RU" b="1" dirty="0" smtClean="0"/>
              <a:t>-</a:t>
            </a:r>
            <a:r>
              <a:rPr lang="ru-RU" dirty="0" smtClean="0"/>
              <a:t>Ермаковская РБ (указаны: МКБ - Н33, цель –ППЛК)</a:t>
            </a:r>
          </a:p>
          <a:p>
            <a:pPr>
              <a:spcBef>
                <a:spcPts val="1200"/>
              </a:spcBef>
              <a:buNone/>
            </a:pPr>
            <a:r>
              <a:rPr lang="ru-RU" dirty="0" smtClean="0"/>
              <a:t>-</a:t>
            </a:r>
            <a:r>
              <a:rPr lang="ru-RU" dirty="0" err="1" smtClean="0"/>
              <a:t>Емельяновская</a:t>
            </a:r>
            <a:r>
              <a:rPr lang="ru-RU" dirty="0" smtClean="0"/>
              <a:t> РБ (указан шифр МКБ: Н-26.4)</a:t>
            </a:r>
          </a:p>
          <a:p>
            <a:pPr>
              <a:spcBef>
                <a:spcPts val="1200"/>
              </a:spcBef>
              <a:buNone/>
            </a:pPr>
            <a:r>
              <a:rPr lang="ru-RU" dirty="0" smtClean="0"/>
              <a:t>-</a:t>
            </a:r>
            <a:r>
              <a:rPr lang="ru-RU" dirty="0" err="1" smtClean="0"/>
              <a:t>Манская</a:t>
            </a:r>
            <a:r>
              <a:rPr lang="ru-RU" dirty="0" smtClean="0"/>
              <a:t> РБ </a:t>
            </a:r>
            <a:r>
              <a:rPr lang="ru-RU" dirty="0" smtClean="0"/>
              <a:t>(указан шифр МКБ: Н-26.4)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за период с 01 по 17 мая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госпитализированы 63% записанных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пациентов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521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из 826), 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68952" cy="48245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140 пациентов – в КС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381 –в ДС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Для хирургического лечения катаракты -</a:t>
            </a:r>
            <a:r>
              <a:rPr lang="ru-RU" dirty="0" smtClean="0"/>
              <a:t>271 пациент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- </a:t>
            </a:r>
            <a:r>
              <a:rPr lang="ru-RU" b="1" dirty="0" smtClean="0"/>
              <a:t>52% от всех </a:t>
            </a:r>
            <a:r>
              <a:rPr lang="ru-RU" dirty="0" smtClean="0"/>
              <a:t>госпитализированных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Для хирургического лечения </a:t>
            </a:r>
            <a:r>
              <a:rPr lang="ru-RU" b="1" dirty="0" smtClean="0"/>
              <a:t>глаукомы</a:t>
            </a:r>
            <a:r>
              <a:rPr lang="ru-RU" dirty="0" smtClean="0"/>
              <a:t> - 47 пациентов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- 9% от всех </a:t>
            </a:r>
            <a:r>
              <a:rPr lang="ru-RU" dirty="0" smtClean="0"/>
              <a:t>госпитализированных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на период с 18 мая по 8 июня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записаны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на госпитализацию 909 пациентов,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68952" cy="48245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Для хирургического лечения катаракты -</a:t>
            </a:r>
            <a:r>
              <a:rPr lang="ru-RU" dirty="0" smtClean="0"/>
              <a:t>496 пациентов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- </a:t>
            </a:r>
            <a:r>
              <a:rPr lang="ru-RU" b="1" dirty="0" smtClean="0"/>
              <a:t>55% от всех </a:t>
            </a:r>
            <a:r>
              <a:rPr lang="ru-RU" dirty="0" smtClean="0"/>
              <a:t>записанных</a:t>
            </a:r>
          </a:p>
          <a:p>
            <a:pPr>
              <a:buNone/>
            </a:pPr>
            <a:endParaRPr lang="ru-RU" dirty="0" smtClean="0"/>
          </a:p>
          <a:p>
            <a:pPr algn="ctr">
              <a:spcBef>
                <a:spcPts val="1200"/>
              </a:spcBef>
              <a:buNone/>
            </a:pPr>
            <a:r>
              <a:rPr lang="ru-RU" b="1" dirty="0" err="1" smtClean="0"/>
              <a:t>Дефектура</a:t>
            </a:r>
            <a:r>
              <a:rPr lang="ru-RU" b="1" dirty="0" smtClean="0"/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dirty="0" err="1" smtClean="0"/>
              <a:t>Лесосибирская</a:t>
            </a:r>
            <a:r>
              <a:rPr lang="ru-RU" dirty="0" smtClean="0"/>
              <a:t> </a:t>
            </a:r>
            <a:r>
              <a:rPr lang="ru-RU" dirty="0" smtClean="0"/>
              <a:t>МБ «на хирургическое лечение» </a:t>
            </a:r>
            <a:r>
              <a:rPr lang="ru-RU" dirty="0" smtClean="0"/>
              <a:t>глаукомы  </a:t>
            </a:r>
            <a:r>
              <a:rPr lang="ru-RU" b="1" dirty="0" smtClean="0"/>
              <a:t>необоснованно </a:t>
            </a:r>
            <a:r>
              <a:rPr lang="ru-RU" dirty="0" smtClean="0"/>
              <a:t>записала пациентов с указанным шифром МКБ </a:t>
            </a:r>
            <a:r>
              <a:rPr lang="ru-RU" b="1" dirty="0" smtClean="0"/>
              <a:t>Н40.0</a:t>
            </a:r>
            <a:r>
              <a:rPr lang="ru-RU" dirty="0" smtClean="0"/>
              <a:t> </a:t>
            </a:r>
            <a:r>
              <a:rPr lang="ru-RU" b="1" dirty="0" smtClean="0"/>
              <a:t>в ДС №2</a:t>
            </a:r>
            <a:r>
              <a:rPr lang="ru-RU" b="1" dirty="0" smtClean="0"/>
              <a:t> :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ru-RU" dirty="0" smtClean="0"/>
              <a:t>на 25.05.23 пациент Г.К.Б.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ru-RU" dirty="0" smtClean="0"/>
              <a:t>на 05.06.23 пациент К.Н.П.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 данным СПГ, на период с 18 мая по 8 июня 2023г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записаны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на госпитализацию 909 пациентов,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том числе: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568952" cy="51125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Березовская РБ </a:t>
            </a:r>
            <a:r>
              <a:rPr lang="ru-RU" b="1" dirty="0" smtClean="0"/>
              <a:t>необоснованно </a:t>
            </a:r>
            <a:r>
              <a:rPr lang="ru-RU" dirty="0" smtClean="0"/>
              <a:t>записала с указанным шифром МКБ </a:t>
            </a:r>
            <a:r>
              <a:rPr lang="ru-RU" b="1" dirty="0" smtClean="0"/>
              <a:t>Н26.4 в </a:t>
            </a:r>
            <a:r>
              <a:rPr lang="ru-RU" b="1" dirty="0" smtClean="0"/>
              <a:t>ДС №</a:t>
            </a:r>
            <a:r>
              <a:rPr lang="ru-RU" b="1" dirty="0" smtClean="0"/>
              <a:t>1   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ru-RU" dirty="0" smtClean="0"/>
              <a:t>на 08.06.23 пациента Щ.О.Н.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ru-RU" dirty="0" smtClean="0"/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dirty="0" smtClean="0"/>
              <a:t>Ермаковская </a:t>
            </a:r>
            <a:r>
              <a:rPr lang="ru-RU" dirty="0" smtClean="0"/>
              <a:t>РБ </a:t>
            </a:r>
            <a:r>
              <a:rPr lang="ru-RU" b="1" dirty="0" smtClean="0"/>
              <a:t>необоснованно</a:t>
            </a:r>
            <a:r>
              <a:rPr lang="ru-RU" dirty="0" smtClean="0"/>
              <a:t> записала с указанным шифром </a:t>
            </a:r>
            <a:r>
              <a:rPr lang="ru-RU" b="1" dirty="0" smtClean="0"/>
              <a:t>МКБ Н33 в </a:t>
            </a:r>
            <a:r>
              <a:rPr lang="ru-RU" b="1" dirty="0" smtClean="0"/>
              <a:t>В ДС №2 </a:t>
            </a:r>
            <a:r>
              <a:rPr lang="ru-RU" dirty="0" smtClean="0"/>
              <a:t>«для ППЛКС» </a:t>
            </a:r>
            <a:r>
              <a:rPr lang="ru-RU" b="1" dirty="0" smtClean="0"/>
              <a:t>  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</a:pPr>
            <a:r>
              <a:rPr lang="ru-RU" dirty="0" smtClean="0"/>
              <a:t>на 23.05.23 пациента Л.В.Г.</a:t>
            </a:r>
          </a:p>
          <a:p>
            <a:pPr>
              <a:spcBef>
                <a:spcPts val="1200"/>
              </a:spcBef>
              <a:buNone/>
            </a:pPr>
            <a:endParaRPr lang="ru-RU" dirty="0" smtClean="0"/>
          </a:p>
          <a:p>
            <a:pPr>
              <a:spcBef>
                <a:spcPts val="1200"/>
              </a:spcBef>
              <a:buNone/>
            </a:pPr>
            <a:r>
              <a:rPr lang="ru-RU" b="1" dirty="0" smtClean="0"/>
              <a:t>МО следует перезаписать пациентов, нуждающихся в лазерном лечении, в ДС №3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23721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152400"/>
            <a:ext cx="7067128" cy="9906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отбора пациентов для направления на хирургическое лечение катаракты в соответствии с Федеральными клиническими рекомендациями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dirty="0" smtClean="0"/>
              <a:t>Диагноз катаракты устанавливается при наличии любой степени помутнения хрусталика, даже при локальном и не </a:t>
            </a:r>
            <a:r>
              <a:rPr lang="ru-RU" dirty="0" smtClean="0"/>
              <a:t>влияющим </a:t>
            </a:r>
            <a:r>
              <a:rPr lang="ru-RU" dirty="0" smtClean="0"/>
              <a:t>на остроту зрения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По </a:t>
            </a:r>
            <a:r>
              <a:rPr lang="ru-RU" b="1" dirty="0" smtClean="0"/>
              <a:t>неотложным</a:t>
            </a:r>
            <a:r>
              <a:rPr lang="ru-RU" dirty="0" smtClean="0"/>
              <a:t> показаниям хирургическое лечение катаракты проводится только в двух случаях: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 при набухании вещества хрусталика, вызывающем внутриглазное воспаление</a:t>
            </a:r>
          </a:p>
          <a:p>
            <a:pPr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при повышении внутриглазного давления в результате смещения </a:t>
            </a:r>
            <a:r>
              <a:rPr lang="ru-RU" dirty="0" smtClean="0"/>
              <a:t>хрусталика</a:t>
            </a:r>
          </a:p>
          <a:p>
            <a:pPr>
              <a:spcBef>
                <a:spcPts val="1200"/>
              </a:spcBef>
              <a:buNone/>
            </a:pPr>
            <a:r>
              <a:rPr lang="ru-RU" dirty="0" smtClean="0"/>
              <a:t>Обе </a:t>
            </a:r>
            <a:r>
              <a:rPr lang="ru-RU" dirty="0" smtClean="0"/>
              <a:t>ситуации возникают  преимущественно </a:t>
            </a:r>
            <a:r>
              <a:rPr lang="ru-RU" b="1" dirty="0" smtClean="0"/>
              <a:t>при травмах</a:t>
            </a:r>
            <a:r>
              <a:rPr lang="ru-RU" dirty="0" smtClean="0"/>
              <a:t> </a:t>
            </a:r>
            <a:r>
              <a:rPr lang="ru-RU" dirty="0" smtClean="0"/>
              <a:t>глаза  </a:t>
            </a:r>
          </a:p>
          <a:p>
            <a:pPr>
              <a:spcBef>
                <a:spcPts val="1200"/>
              </a:spcBef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Во </a:t>
            </a:r>
            <a:r>
              <a:rPr lang="ru-RU" sz="3600" dirty="0" smtClean="0">
                <a:solidFill>
                  <a:srgbClr val="FF0000"/>
                </a:solidFill>
              </a:rPr>
              <a:t>всех остальных случаях  - это </a:t>
            </a:r>
            <a:r>
              <a:rPr lang="ru-RU" sz="3600" dirty="0" smtClean="0">
                <a:solidFill>
                  <a:srgbClr val="FF0000"/>
                </a:solidFill>
              </a:rPr>
              <a:t>плановая операция</a:t>
            </a:r>
            <a:endParaRPr lang="ru-RU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152400"/>
            <a:ext cx="7067128" cy="9906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отбора пациентов для направления на хирургическое лечение катаракты в соответствии с Федеральными клиническими рекомендациями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Технически</a:t>
            </a:r>
            <a:r>
              <a:rPr lang="ru-RU" dirty="0" smtClean="0"/>
              <a:t> операцию </a:t>
            </a:r>
            <a:r>
              <a:rPr lang="ru-RU" dirty="0" err="1" smtClean="0"/>
              <a:t>факоэмульсификации</a:t>
            </a:r>
            <a:r>
              <a:rPr lang="ru-RU" dirty="0" smtClean="0"/>
              <a:t> катаракты с имплантацией  ИОЛ можно провести </a:t>
            </a:r>
            <a:r>
              <a:rPr lang="ru-RU" dirty="0" smtClean="0">
                <a:solidFill>
                  <a:srgbClr val="FF0000"/>
                </a:solidFill>
              </a:rPr>
              <a:t>при любой стадии зрелости катаракты при любой остроте зрения</a:t>
            </a:r>
            <a:r>
              <a:rPr lang="ru-RU" dirty="0" smtClean="0"/>
              <a:t>, снижающей качество жизни пациента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dirty="0" smtClean="0"/>
              <a:t>В современных условиях пациенты предъявляют повышенные требования к качеству </a:t>
            </a:r>
            <a:r>
              <a:rPr lang="ru-RU" dirty="0" smtClean="0"/>
              <a:t>жизни, продолжительность жизни постепенно растет</a:t>
            </a:r>
            <a:endParaRPr lang="ru-RU" dirty="0" smtClean="0"/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dirty="0" smtClean="0"/>
              <a:t>В настоящее </a:t>
            </a:r>
            <a:r>
              <a:rPr lang="ru-RU" dirty="0" smtClean="0"/>
              <a:t>время  Клиническими рекомендациями в качестве критерия отбора на оперативное лечение катаракты установлен </a:t>
            </a:r>
            <a:r>
              <a:rPr lang="ru-RU" dirty="0" smtClean="0">
                <a:solidFill>
                  <a:srgbClr val="FF0000"/>
                </a:solidFill>
              </a:rPr>
              <a:t>условный порог</a:t>
            </a:r>
            <a:r>
              <a:rPr lang="ru-RU" dirty="0" smtClean="0"/>
              <a:t> </a:t>
            </a:r>
            <a:r>
              <a:rPr lang="ru-RU" b="1" dirty="0" smtClean="0"/>
              <a:t>снижения остроты зрения до уровня 0,5 с коррекцией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67128" cy="81034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последних Федеральных клинических рекомендациях приводится следующая информация: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РФ диагноз катаракта установлен у 1200 человек на </a:t>
            </a:r>
            <a:r>
              <a:rPr lang="ru-RU" dirty="0" smtClean="0"/>
              <a:t>100 тысяч </a:t>
            </a:r>
            <a:r>
              <a:rPr lang="ru-RU" dirty="0" smtClean="0"/>
              <a:t>населения, что в совокупности дает общее количество пациентов с помутнением хрусталика равное примерно 1 750 000</a:t>
            </a:r>
          </a:p>
          <a:p>
            <a:pPr>
              <a:spcBef>
                <a:spcPts val="3000"/>
              </a:spcBef>
              <a:buFont typeface="Wingdings" pitchFamily="2" charset="2"/>
              <a:buChar char="Ø"/>
            </a:pPr>
            <a:r>
              <a:rPr lang="ru-RU" dirty="0" smtClean="0"/>
              <a:t>ежегодно в РФ проводится 460 тыс.-480тыс.  операций экстракции катаракты</a:t>
            </a:r>
          </a:p>
          <a:p>
            <a:pPr>
              <a:spcBef>
                <a:spcPts val="3000"/>
              </a:spcBef>
              <a:buFont typeface="Wingdings" pitchFamily="2" charset="2"/>
              <a:buChar char="Ø"/>
            </a:pPr>
            <a:r>
              <a:rPr lang="ru-RU" dirty="0" smtClean="0"/>
              <a:t>констатируется, что </a:t>
            </a:r>
            <a:r>
              <a:rPr lang="ru-RU" b="1" dirty="0" smtClean="0"/>
              <a:t>фактическая потребность </a:t>
            </a:r>
            <a:r>
              <a:rPr lang="ru-RU" dirty="0" smtClean="0"/>
              <a:t>в оперативном лечении катаракты  в России </a:t>
            </a:r>
            <a:r>
              <a:rPr lang="ru-RU" b="1" dirty="0" smtClean="0"/>
              <a:t>покрывается всего на 1/3  - 1/4 !!!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67128" cy="81034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Ситуация по срокам ожидания бесплатного хирургического лечения катаракты в соседних регионах: 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в Омской области</a:t>
            </a:r>
            <a:r>
              <a:rPr lang="ru-RU" dirty="0" smtClean="0"/>
              <a:t>  в Листе ожидания около 6 000 пациентов, очередь составляет </a:t>
            </a:r>
            <a:r>
              <a:rPr lang="ru-RU" b="1" dirty="0" smtClean="0"/>
              <a:t>1 год</a:t>
            </a:r>
          </a:p>
          <a:p>
            <a:pPr>
              <a:spcBef>
                <a:spcPts val="3000"/>
              </a:spcBef>
              <a:buFont typeface="Wingdings" pitchFamily="2" charset="2"/>
              <a:buChar char="Ø"/>
            </a:pPr>
            <a:r>
              <a:rPr lang="ru-RU" b="1" dirty="0" smtClean="0"/>
              <a:t>в Барнауле </a:t>
            </a:r>
            <a:r>
              <a:rPr lang="ru-RU" dirty="0" smtClean="0"/>
              <a:t>также очередь составляет </a:t>
            </a:r>
            <a:r>
              <a:rPr lang="ru-RU" b="1" dirty="0" smtClean="0"/>
              <a:t>1 год</a:t>
            </a:r>
            <a:endParaRPr lang="ru-RU" dirty="0" smtClean="0"/>
          </a:p>
          <a:p>
            <a:pPr>
              <a:spcBef>
                <a:spcPts val="3000"/>
              </a:spcBef>
              <a:buFont typeface="Wingdings" pitchFamily="2" charset="2"/>
              <a:buChar char="Ø"/>
            </a:pPr>
            <a:r>
              <a:rPr lang="ru-RU" b="1" dirty="0" smtClean="0"/>
              <a:t>в Иркутской области</a:t>
            </a:r>
            <a:r>
              <a:rPr lang="ru-RU" dirty="0" smtClean="0"/>
              <a:t>, несмотря на наличие филиала МНТК и Областной офтальмологической больницы, очередь на бесплатное хирургическое лечение катаракты составляет </a:t>
            </a:r>
            <a:r>
              <a:rPr lang="ru-RU" b="1" dirty="0" smtClean="0"/>
              <a:t>1,5-2 года</a:t>
            </a:r>
            <a:r>
              <a:rPr lang="ru-RU" dirty="0" smtClean="0"/>
              <a:t>, и </a:t>
            </a:r>
            <a:r>
              <a:rPr lang="ru-RU" dirty="0" smtClean="0"/>
              <a:t>потому </a:t>
            </a:r>
            <a:r>
              <a:rPr lang="ru-RU" dirty="0" smtClean="0"/>
              <a:t>многие жители </a:t>
            </a:r>
            <a:r>
              <a:rPr lang="ru-RU" b="1" dirty="0" smtClean="0"/>
              <a:t>предпочитают оперироваться в ККОКБ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67128" cy="81034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данным ККМИАЦ на основании  представленных Вами годовых отчетов: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течение 2022г  офтальмологами Красноярского края катаракта  </a:t>
            </a:r>
            <a:r>
              <a:rPr lang="ru-RU" b="1" dirty="0" smtClean="0"/>
              <a:t>впервые выявлена у 8233 </a:t>
            </a:r>
            <a:r>
              <a:rPr lang="ru-RU" dirty="0" smtClean="0"/>
              <a:t>человек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из них </a:t>
            </a:r>
            <a:r>
              <a:rPr lang="ru-RU" b="1" dirty="0" smtClean="0"/>
              <a:t>878</a:t>
            </a:r>
            <a:r>
              <a:rPr lang="ru-RU" dirty="0" smtClean="0"/>
              <a:t> человек были </a:t>
            </a:r>
            <a:r>
              <a:rPr lang="ru-RU" b="1" dirty="0" smtClean="0"/>
              <a:t>взяты под диспансерное наблюдение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dirty="0" smtClean="0"/>
              <a:t>на конец 2022г всего на диспансерном учете по поводу катаракты состояло </a:t>
            </a:r>
            <a:r>
              <a:rPr lang="ru-RU" b="1" dirty="0" smtClean="0"/>
              <a:t>2925</a:t>
            </a:r>
            <a:r>
              <a:rPr lang="ru-RU" dirty="0" smtClean="0"/>
              <a:t> человек  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dirty="0" smtClean="0"/>
              <a:t>В 2022 году в ККОКБ выполнено </a:t>
            </a:r>
            <a:r>
              <a:rPr lang="ru-RU" b="1" dirty="0" smtClean="0"/>
              <a:t>8 947 операций </a:t>
            </a:r>
            <a:r>
              <a:rPr lang="ru-RU" dirty="0" smtClean="0"/>
              <a:t>по поводу катаракты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endParaRPr lang="ru-RU" dirty="0" smtClean="0"/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67128" cy="9361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нашему запросу офтальмологи края предоставили информацию о количестве нуждающихся  в оперативном лечении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катаракты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конец 2022 года :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всего 2548 </a:t>
            </a:r>
            <a:r>
              <a:rPr lang="ru-RU" dirty="0" smtClean="0"/>
              <a:t>человек, из них: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пациентов первой очереди </a:t>
            </a:r>
            <a:r>
              <a:rPr lang="ru-RU" dirty="0" smtClean="0"/>
              <a:t>(имеющих значимое снижение остроты зрения за счет катаракты </a:t>
            </a:r>
            <a:r>
              <a:rPr lang="ru-RU" b="1" dirty="0" smtClean="0"/>
              <a:t>до 0,3 и ниже с коррекцией</a:t>
            </a:r>
            <a:r>
              <a:rPr lang="ru-RU" dirty="0" smtClean="0"/>
              <a:t>) -</a:t>
            </a:r>
            <a:r>
              <a:rPr lang="ru-RU" b="1" dirty="0" smtClean="0"/>
              <a:t>1070 человек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b="1" dirty="0" smtClean="0"/>
              <a:t>Фактическое среднемесячное </a:t>
            </a:r>
            <a:r>
              <a:rPr lang="ru-RU" dirty="0" smtClean="0"/>
              <a:t>выполнение в ККОКБ в 2022г ФЭК с ИОЛ в 2022г составляло </a:t>
            </a:r>
            <a:r>
              <a:rPr lang="ru-RU" b="1" dirty="0" smtClean="0"/>
              <a:t>более 700 операций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ru-RU" b="1" dirty="0" smtClean="0"/>
              <a:t>на 2023г </a:t>
            </a:r>
            <a:r>
              <a:rPr lang="ru-RU" dirty="0" smtClean="0"/>
              <a:t>запланировано</a:t>
            </a:r>
            <a:r>
              <a:rPr lang="ru-RU" b="1" dirty="0" smtClean="0"/>
              <a:t> 9360 </a:t>
            </a:r>
            <a:r>
              <a:rPr lang="ru-RU" dirty="0" smtClean="0"/>
              <a:t>таких операций </a:t>
            </a:r>
          </a:p>
          <a:p>
            <a:pPr>
              <a:spcBef>
                <a:spcPts val="2400"/>
              </a:spcBef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596336" cy="990600"/>
          </a:xfrm>
        </p:spPr>
        <p:txBody>
          <a:bodyPr>
            <a:noAutofit/>
          </a:bodyPr>
          <a:lstStyle/>
          <a:p>
            <a:r>
              <a:rPr lang="ru-RU" sz="2200" dirty="0" smtClean="0"/>
              <a:t>Согласно Федерального законодательства внеочередное право на получение плановой медицинской помощи имеют 11 категорий населения: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892480" cy="4730080"/>
          </a:xfrm>
        </p:spPr>
        <p:txBody>
          <a:bodyPr>
            <a:noAutofit/>
          </a:bodyPr>
          <a:lstStyle/>
          <a:p>
            <a:pPr lvl="0"/>
            <a:r>
              <a:rPr lang="ru-RU" sz="1700" dirty="0" smtClean="0"/>
              <a:t>Инвалиды и участники ВОВ; </a:t>
            </a:r>
          </a:p>
          <a:p>
            <a:pPr lvl="0"/>
            <a:r>
              <a:rPr lang="ru-RU" sz="1700" dirty="0" smtClean="0"/>
              <a:t>Бывшие несовершеннолетние узники концлагерей, гетто, других мест; принудительного содержания, созданных фашистами и их союзниками в период второй мировой войны;</a:t>
            </a:r>
          </a:p>
          <a:p>
            <a:pPr lvl="0"/>
            <a:r>
              <a:rPr lang="ru-RU" sz="1700" dirty="0" smtClean="0"/>
              <a:t>Лица, награжденные знаком «Жителю блокадного Ленинграда»;</a:t>
            </a:r>
          </a:p>
          <a:p>
            <a:pPr lvl="0"/>
            <a:r>
              <a:rPr lang="ru-RU" sz="1700" dirty="0" smtClean="0"/>
              <a:t>Инвалиды и ветераны боевых действий;</a:t>
            </a:r>
          </a:p>
          <a:p>
            <a:pPr lvl="0"/>
            <a:r>
              <a:rPr lang="ru-RU" sz="1700" dirty="0" smtClean="0"/>
              <a:t>Военнослужащие и лица рядового и начальствующего состава органов внутренних дел, Государственной противопожарной службы, учреждений и органов уголовно-исполнительной системы, ставшие инвалидами вследствие ранения, контузии или увечья, полученных при исполнении обязанностей военной службы ( служебных обязанностей);</a:t>
            </a:r>
          </a:p>
          <a:p>
            <a:pPr lvl="0"/>
            <a:r>
              <a:rPr lang="ru-RU" sz="1700" dirty="0" smtClean="0"/>
              <a:t>Герои России, СССР, Социалистического Труда и лица, награжденные орденами Славы трех степеней;</a:t>
            </a:r>
          </a:p>
          <a:p>
            <a:pPr lvl="0"/>
            <a:r>
              <a:rPr lang="ru-RU" sz="1700" dirty="0" smtClean="0"/>
              <a:t>Лица, пострадавшие от ядерных испытаний и аварий в Челябинской области, на Чернобыльской АЭС и других объектах;</a:t>
            </a:r>
          </a:p>
          <a:p>
            <a:pPr lvl="0"/>
            <a:r>
              <a:rPr lang="ru-RU" sz="1700" dirty="0" smtClean="0"/>
              <a:t>Многодетные матери;</a:t>
            </a:r>
          </a:p>
          <a:p>
            <a:pPr lvl="0"/>
            <a:r>
              <a:rPr lang="ru-RU" sz="1700" dirty="0" smtClean="0"/>
              <a:t>Реабилитированные лица, имеющие инвалидность или являющиеся пенсионерами;</a:t>
            </a:r>
          </a:p>
          <a:p>
            <a:pPr lvl="0"/>
            <a:r>
              <a:rPr lang="ru-RU" sz="1700" dirty="0" smtClean="0"/>
              <a:t>Лица, признанные пострадавшими от политических репрессий, имеющие инвалидность или являющиеся пенсионерами;</a:t>
            </a:r>
          </a:p>
          <a:p>
            <a:pPr lvl="0"/>
            <a:r>
              <a:rPr lang="ru-RU" sz="1700" dirty="0" smtClean="0"/>
              <a:t>Лица, награжденные знаком «Почетный донор».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139136" cy="8103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Учитывая выделенные нам плановые объемы, предлагаем при направлении пользоваться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критериями: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Пациентов </a:t>
            </a:r>
            <a:r>
              <a:rPr lang="ru-RU" b="1" dirty="0" smtClean="0"/>
              <a:t>со снижением остроты зрения за счет катаракты до 0,3 и ниже с коррекцией </a:t>
            </a:r>
            <a:r>
              <a:rPr lang="ru-RU" dirty="0" smtClean="0"/>
              <a:t>направлять на оперативное лечение </a:t>
            </a:r>
            <a:r>
              <a:rPr lang="ru-RU" u="sng" dirty="0" smtClean="0"/>
              <a:t>в первую очередь</a:t>
            </a:r>
          </a:p>
          <a:p>
            <a:endParaRPr lang="ru-RU" dirty="0" smtClean="0"/>
          </a:p>
          <a:p>
            <a:r>
              <a:rPr lang="ru-RU" dirty="0" smtClean="0"/>
              <a:t>Пациентов </a:t>
            </a:r>
            <a:r>
              <a:rPr lang="ru-RU" b="1" dirty="0" smtClean="0"/>
              <a:t>со снижением остроты зрения за счет катаракты до 0,4-0,5 с коррекцией </a:t>
            </a:r>
            <a:r>
              <a:rPr lang="ru-RU" dirty="0" smtClean="0"/>
              <a:t>направлять на оперативное лечение </a:t>
            </a:r>
            <a:r>
              <a:rPr lang="ru-RU" u="sng" dirty="0" smtClean="0"/>
              <a:t>во вторую очередь</a:t>
            </a:r>
            <a:r>
              <a:rPr lang="ru-RU" dirty="0" smtClean="0"/>
              <a:t>, для чего ставить их </a:t>
            </a:r>
            <a:r>
              <a:rPr lang="ru-RU" b="1" dirty="0" smtClean="0"/>
              <a:t>в Лист ожидания </a:t>
            </a:r>
            <a:r>
              <a:rPr lang="ru-RU" dirty="0" smtClean="0"/>
              <a:t>и предоставлять его в ККОКБ ежемесячно, с учетом актуализации сведений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1841</TotalTime>
  <Words>1263</Words>
  <Application>Microsoft Office PowerPoint</Application>
  <PresentationFormat>Экран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Начальная</vt:lpstr>
      <vt:lpstr>Краевое государственное  бюджетное учреждение здравоохранения «Красноярская краевая офтальмологическая клиническая больница имени профессора П.Г. Макарова»</vt:lpstr>
      <vt:lpstr>Критерии отбора пациентов для направления на хирургическое лечение катаракты в соответствии с Федеральными клиническими рекомендациями</vt:lpstr>
      <vt:lpstr>Критерии отбора пациентов для направления на хирургическое лечение катаракты в соответствии с Федеральными клиническими рекомендациями</vt:lpstr>
      <vt:lpstr>В последних Федеральных клинических рекомендациях приводится следующая информация:</vt:lpstr>
      <vt:lpstr>Ситуация по срокам ожидания бесплатного хирургического лечения катаракты в соседних регионах: </vt:lpstr>
      <vt:lpstr>По данным ККМИАЦ на основании  представленных Вами годовых отчетов:</vt:lpstr>
      <vt:lpstr>По нашему запросу офтальмологи края предоставили информацию о количестве нуждающихся  в оперативном лечении катаракты на конец 2022 года :</vt:lpstr>
      <vt:lpstr>Согласно Федерального законодательства внеочередное право на получение плановой медицинской помощи имеют 11 категорий населения: </vt:lpstr>
      <vt:lpstr>Учитывая выделенные нам плановые объемы, предлагаем при направлении пользоваться критериями:</vt:lpstr>
      <vt:lpstr>Рекомендации по формированию Листов ожидания в МО – в виде таблицы с графами:</vt:lpstr>
      <vt:lpstr>Рекомендации по формированию листов ожидания в МО</vt:lpstr>
      <vt:lpstr>По данным СПГ, за период с 01 по 17 мая 2023г  не были госпитализированы 37% записанных пациентов (305 из 826), в том числе:</vt:lpstr>
      <vt:lpstr>По данным СПГ, за период с 01 по 17 мая 2023г  не были госпитализированы 37% записанных пациентов (305 из 826), в том числе:</vt:lpstr>
      <vt:lpstr>По данным СПГ, за период с 01 по 17 мая 2023г  не были госпитализированы 37% записанных пациентов (305 из 826), в том числе:</vt:lpstr>
      <vt:lpstr>По данным СПГ, за период с 01 по 17 мая 2023г  госпитализированы 63% записанных пациентов (521 из 826), в том числе:</vt:lpstr>
      <vt:lpstr>По данным СПГ, на период с 18 мая по 8 июня 2023г   записаны на госпитализацию 909 пациентов,  в том числе:</vt:lpstr>
      <vt:lpstr>По данным СПГ, на период с 18 мая по 8 июня 2023г   записаны на госпитализацию 909 пациентов,  в том числе: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Vera</cp:lastModifiedBy>
  <cp:revision>100</cp:revision>
  <dcterms:created xsi:type="dcterms:W3CDTF">2022-09-19T09:18:14Z</dcterms:created>
  <dcterms:modified xsi:type="dcterms:W3CDTF">2023-05-18T01:23:34Z</dcterms:modified>
</cp:coreProperties>
</file>