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7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2734091273694987"/>
          <c:y val="0.16629776029962776"/>
          <c:w val="0.42962885947714852"/>
          <c:h val="0.36991047878969702"/>
        </c:manualLayout>
      </c:layout>
      <c:barChart>
        <c:barDir val="bar"/>
        <c:grouping val="clustered"/>
        <c:varyColors val="0"/>
        <c:ser>
          <c:idx val="0"/>
          <c:order val="0"/>
          <c:tx>
            <c:v>СД 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0.20150736769046326"/>
                  <c:y val="-2.4428422989492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                                                                                  </a:t>
                    </a:r>
                    <a:fld id="{4307F181-94B2-4CDD-BECB-2AE8BD0FB71E}" type="VALUE">
                      <a:rPr lang="en-US" smtClean="0"/>
                      <a:pPr>
                        <a:defRPr/>
                      </a:pPr>
                      <a:t>[ЗНАЧЕНИЕ]</a:t>
                    </a:fld>
                    <a:endParaRPr lang="en-US" dirty="0" smtClean="0"/>
                  </a:p>
                </c:rich>
              </c:tx>
              <c:spPr>
                <a:noFill/>
                <a:ln w="19050"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8113094499866376"/>
                      <c:h val="7.62655365731962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FFC-499D-8911-39300F5CC3EA}"/>
                </c:ext>
              </c:extLst>
            </c:dLbl>
            <c:spPr>
              <a:noFill/>
              <a:ln w="1905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Диабетический кетоацидоз</c:v>
                </c:pt>
                <c:pt idx="1">
                  <c:v>Диабетическая нефропатия ХБП</c:v>
                </c:pt>
                <c:pt idx="2">
                  <c:v>Диабетическая ретинопатия</c:v>
                </c:pt>
                <c:pt idx="3">
                  <c:v>Диабетическая нейропатия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5.8000000000000003E-2</c:v>
                </c:pt>
                <c:pt idx="1">
                  <c:v>0.22800000000000001</c:v>
                </c:pt>
                <c:pt idx="2">
                  <c:v>0.28899999999999998</c:v>
                </c:pt>
                <c:pt idx="3">
                  <c:v>0.41299999999999998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FC-499D-8911-39300F5CC3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81674072"/>
        <c:axId val="3816747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Ряд 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strCache>
                      <c:ptCount val="4"/>
                      <c:pt idx="0">
                        <c:v>Диабетический кетоацидоз</c:v>
                      </c:pt>
                      <c:pt idx="1">
                        <c:v>Диабетическая нефропатия ХБП</c:v>
                      </c:pt>
                      <c:pt idx="2">
                        <c:v>Диабетическая ретинопатия</c:v>
                      </c:pt>
                      <c:pt idx="3">
                        <c:v>Диабетическая нейропатия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2.4</c:v>
                      </c:pt>
                      <c:pt idx="1">
                        <c:v>4.4000000000000004</c:v>
                      </c:pt>
                      <c:pt idx="2">
                        <c:v>1.8</c:v>
                      </c:pt>
                      <c:pt idx="3">
                        <c:v>2.8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FFC-499D-8911-39300F5CC3E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Ряд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strCache>
                      <c:ptCount val="4"/>
                      <c:pt idx="0">
                        <c:v>Диабетический кетоацидоз</c:v>
                      </c:pt>
                      <c:pt idx="1">
                        <c:v>Диабетическая нефропатия ХБП</c:v>
                      </c:pt>
                      <c:pt idx="2">
                        <c:v>Диабетическая ретинопатия</c:v>
                      </c:pt>
                      <c:pt idx="3">
                        <c:v>Диабетическая нейропатия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FFC-499D-8911-39300F5CC3EA}"/>
                  </c:ext>
                </c:extLst>
              </c15:ser>
            </c15:filteredBarSeries>
          </c:ext>
        </c:extLst>
      </c:barChart>
      <c:catAx>
        <c:axId val="381674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1674728"/>
        <c:crosses val="autoZero"/>
        <c:auto val="1"/>
        <c:lblAlgn val="ctr"/>
        <c:lblOffset val="100"/>
        <c:noMultiLvlLbl val="0"/>
      </c:catAx>
      <c:valAx>
        <c:axId val="381674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1674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2734091273694987"/>
          <c:y val="0.16629776029962776"/>
          <c:w val="0.42962885947714852"/>
          <c:h val="0.36991047878969702"/>
        </c:manualLayout>
      </c:layout>
      <c:barChart>
        <c:barDir val="bar"/>
        <c:grouping val="clustered"/>
        <c:varyColors val="0"/>
        <c:ser>
          <c:idx val="0"/>
          <c:order val="0"/>
          <c:tx>
            <c:v>СД 2</c:v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0.17598695475023307"/>
                  <c:y val="-4.885299898323900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                                                                   12,30%</a:t>
                    </a:r>
                    <a:endParaRPr lang="en-US" dirty="0"/>
                  </a:p>
                </c:rich>
              </c:tx>
              <c:spPr>
                <a:noFill/>
                <a:ln w="19050"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81509826887515768"/>
                      <c:h val="9.09225903668918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9D9-494E-8CBA-0F79DDDCA4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ИБС</c:v>
                </c:pt>
                <c:pt idx="1">
                  <c:v>Диабетическая ретинопатия</c:v>
                </c:pt>
                <c:pt idx="2">
                  <c:v>Диабетическая нефропатия ХБП</c:v>
                </c:pt>
                <c:pt idx="3">
                  <c:v>Диабетическая нейропатия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9.4E-2</c:v>
                </c:pt>
                <c:pt idx="1">
                  <c:v>0.123</c:v>
                </c:pt>
                <c:pt idx="2">
                  <c:v>0.191</c:v>
                </c:pt>
                <c:pt idx="3">
                  <c:v>0.23699999999999999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D9-494E-8CBA-0F79DDDCA4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81674072"/>
        <c:axId val="3816747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Ряд 2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strCache>
                      <c:ptCount val="4"/>
                      <c:pt idx="0">
                        <c:v>ИБС</c:v>
                      </c:pt>
                      <c:pt idx="1">
                        <c:v>Диабетическая ретинопатия</c:v>
                      </c:pt>
                      <c:pt idx="2">
                        <c:v>Диабетическая нефропатия ХБП</c:v>
                      </c:pt>
                      <c:pt idx="3">
                        <c:v>Диабетическая нейропатия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2.4</c:v>
                      </c:pt>
                      <c:pt idx="1">
                        <c:v>4.4000000000000004</c:v>
                      </c:pt>
                      <c:pt idx="2">
                        <c:v>1.8</c:v>
                      </c:pt>
                      <c:pt idx="3">
                        <c:v>2.8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9D9-494E-8CBA-0F79DDDCA45E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Ряд 3</c:v>
                      </c:pt>
                    </c:strCache>
                  </c:strRef>
                </c:tx>
                <c:spPr>
                  <a:solidFill>
                    <a:schemeClr val="accent4">
                      <a:tint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strCache>
                      <c:ptCount val="4"/>
                      <c:pt idx="0">
                        <c:v>ИБС</c:v>
                      </c:pt>
                      <c:pt idx="1">
                        <c:v>Диабетическая ретинопатия</c:v>
                      </c:pt>
                      <c:pt idx="2">
                        <c:v>Диабетическая нефропатия ХБП</c:v>
                      </c:pt>
                      <c:pt idx="3">
                        <c:v>Диабетическая нейропатия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9D9-494E-8CBA-0F79DDDCA45E}"/>
                  </c:ext>
                </c:extLst>
              </c15:ser>
            </c15:filteredBarSeries>
          </c:ext>
        </c:extLst>
      </c:barChart>
      <c:catAx>
        <c:axId val="381674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1674728"/>
        <c:crosses val="autoZero"/>
        <c:auto val="1"/>
        <c:lblAlgn val="ctr"/>
        <c:lblOffset val="100"/>
        <c:noMultiLvlLbl val="0"/>
      </c:catAx>
      <c:valAx>
        <c:axId val="381674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1674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BFD4-FA48-47E2-AD0F-5D0E4E33F4D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8F7-B0A7-4D0B-AFB6-1D58D775D3D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0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BFD4-FA48-47E2-AD0F-5D0E4E33F4D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8F7-B0A7-4D0B-AFB6-1D58D775D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6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BFD4-FA48-47E2-AD0F-5D0E4E33F4D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8F7-B0A7-4D0B-AFB6-1D58D775D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53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BFD4-FA48-47E2-AD0F-5D0E4E33F4D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8F7-B0A7-4D0B-AFB6-1D58D775D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80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BFD4-FA48-47E2-AD0F-5D0E4E33F4D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8F7-B0A7-4D0B-AFB6-1D58D775D3D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36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BFD4-FA48-47E2-AD0F-5D0E4E33F4D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8F7-B0A7-4D0B-AFB6-1D58D775D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4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BFD4-FA48-47E2-AD0F-5D0E4E33F4D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8F7-B0A7-4D0B-AFB6-1D58D775D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28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BFD4-FA48-47E2-AD0F-5D0E4E33F4D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8F7-B0A7-4D0B-AFB6-1D58D775D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61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BFD4-FA48-47E2-AD0F-5D0E4E33F4D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8F7-B0A7-4D0B-AFB6-1D58D775D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85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C0CBFD4-FA48-47E2-AD0F-5D0E4E33F4D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C018F7-B0A7-4D0B-AFB6-1D58D775D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92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BFD4-FA48-47E2-AD0F-5D0E4E33F4D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8F7-B0A7-4D0B-AFB6-1D58D775D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3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C0CBFD4-FA48-47E2-AD0F-5D0E4E33F4D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6C018F7-B0A7-4D0B-AFB6-1D58D775D3D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04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0848" y="416315"/>
            <a:ext cx="8957603" cy="115674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бюджетное учреждение здравоохранения «Красноярская краевая офтальмологическая клиническая больница имени профессора П.Г. Макарова»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3040059"/>
            <a:ext cx="10058400" cy="309697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Особенности ведения пациента с диабетической </a:t>
            </a:r>
            <a:r>
              <a:rPr lang="ru-RU" dirty="0" err="1" smtClean="0">
                <a:latin typeface="Arial Narrow" panose="020B0606020202030204" pitchFamily="34" charset="0"/>
              </a:rPr>
              <a:t>ретинопатией</a:t>
            </a:r>
            <a:r>
              <a:rPr lang="ru-RU" dirty="0" smtClean="0">
                <a:latin typeface="Arial Narrow" panose="020B0606020202030204" pitchFamily="34" charset="0"/>
              </a:rPr>
              <a:t> в соответствии с клиническими рекомендациями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endParaRPr lang="ru-RU" dirty="0" smtClean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sz="1300" dirty="0" smtClean="0">
                <a:latin typeface="Arial Narrow" panose="020B0606020202030204" pitchFamily="34" charset="0"/>
              </a:rPr>
              <a:t> </a:t>
            </a:r>
            <a:r>
              <a:rPr lang="ru-RU" sz="1200" dirty="0" smtClean="0">
                <a:latin typeface="Bahnschrift Light SemiCondensed" panose="020B0502040204020203" pitchFamily="34" charset="0"/>
              </a:rPr>
              <a:t>заведующий офтальмологическим </a:t>
            </a:r>
            <a:r>
              <a:rPr lang="ru-RU" sz="1200" dirty="0" smtClean="0">
                <a:latin typeface="Bahnschrift Light SemiCondensed" panose="020B0502040204020203" pitchFamily="34" charset="0"/>
              </a:rPr>
              <a:t>отделением дневного пребывания №3 </a:t>
            </a:r>
            <a:r>
              <a:rPr lang="ru-RU" sz="1200" dirty="0" err="1" smtClean="0">
                <a:latin typeface="Bahnschrift Light SemiCondensed" panose="020B0502040204020203" pitchFamily="34" charset="0"/>
              </a:rPr>
              <a:t>Мазарская</a:t>
            </a:r>
            <a:r>
              <a:rPr lang="ru-RU" sz="1200" dirty="0" smtClean="0">
                <a:latin typeface="Bahnschrift Light SemiCondensed" panose="020B0502040204020203" pitchFamily="34" charset="0"/>
              </a:rPr>
              <a:t> М.В.</a:t>
            </a:r>
            <a:endParaRPr lang="ru-RU" sz="1200" dirty="0">
              <a:latin typeface="Bahnschrift Light Semi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1" y="392796"/>
            <a:ext cx="1299112" cy="11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22230"/>
            <a:ext cx="10462848" cy="3824655"/>
          </a:xfrm>
        </p:spPr>
        <p:txBody>
          <a:bodyPr>
            <a:normAutofit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13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70" y="282476"/>
            <a:ext cx="1304657" cy="11583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0799" y="569258"/>
            <a:ext cx="8188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Краевое государственное бюджетное учреждение здравоохранения «Красноярская краевая офтальмологическая клиническая больница имени профессора П.Г. Макарова»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4" y="2319741"/>
            <a:ext cx="5037497" cy="3603748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420107"/>
              </p:ext>
            </p:extLst>
          </p:nvPr>
        </p:nvGraphicFramePr>
        <p:xfrm>
          <a:off x="5951896" y="2240612"/>
          <a:ext cx="5704506" cy="3837163"/>
        </p:xfrm>
        <a:graphic>
          <a:graphicData uri="http://schemas.openxmlformats.org/drawingml/2006/table">
            <a:tbl>
              <a:tblPr firstRow="1" firstCol="1" bandRow="1"/>
              <a:tblGrid>
                <a:gridCol w="1934804">
                  <a:extLst>
                    <a:ext uri="{9D8B030D-6E8A-4147-A177-3AD203B41FA5}">
                      <a16:colId xmlns:a16="http://schemas.microsoft.com/office/drawing/2014/main" val="740037468"/>
                    </a:ext>
                  </a:extLst>
                </a:gridCol>
                <a:gridCol w="3769702">
                  <a:extLst>
                    <a:ext uri="{9D8B030D-6E8A-4147-A177-3AD203B41FA5}">
                      <a16:colId xmlns:a16="http://schemas.microsoft.com/office/drawing/2014/main" val="839145849"/>
                    </a:ext>
                  </a:extLst>
                </a:gridCol>
              </a:tblGrid>
              <a:tr h="283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Стадии ДР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Характеристика изменений на глазном дне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030582"/>
                  </a:ext>
                </a:extLst>
              </a:tr>
              <a:tr h="654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Непролиферативная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Микроаневризмы</a:t>
                      </a: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ретинальные</a:t>
                      </a: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кровоизлияния, «мягкие»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(«ватные»)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экссудаты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063639"/>
                  </a:ext>
                </a:extLst>
              </a:tr>
              <a:tr h="1539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Препролиферативная</a:t>
                      </a:r>
                      <a:endParaRPr lang="ru-RU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(тяжелая</a:t>
                      </a:r>
                      <a:r>
                        <a:rPr lang="ru-RU" sz="1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непролиферативная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хотя бы одного из 3 признаков: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умеренные ИРМА хотя бы в одном квадранте;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венозные аномалии в 2-х и более квадрантах;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множественные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ретинальные</a:t>
                      </a: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геморрагии в 4-х квадрантах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глазного дна.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088505"/>
                  </a:ext>
                </a:extLst>
              </a:tr>
              <a:tr h="1318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Пролиферативная 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Неоваскуляризация</a:t>
                      </a: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(и/или фиброзная пролиферация) диска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зрительного нерва и/или сетчатки,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преретинальные</a:t>
                      </a: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и/или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витреальные</a:t>
                      </a: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кровоизлияния,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тракционная</a:t>
                      </a: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(или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тракционно-регматогенная</a:t>
                      </a: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отслойка сетчатки,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неоваскулярная</a:t>
                      </a: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глаукома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65727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54369" y="1832432"/>
            <a:ext cx="95618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изменений на глазном дне при различных стадиях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 по классификации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E.Kohner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M.Porta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22230"/>
            <a:ext cx="10462848" cy="414117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dirty="0" smtClean="0"/>
              <a:t>Лазерное лечение рекомендуется: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1. рекомендуется проведение </a:t>
            </a:r>
            <a:r>
              <a:rPr lang="ru-RU" sz="2000" dirty="0" err="1"/>
              <a:t>панретинальной</a:t>
            </a:r>
            <a:r>
              <a:rPr lang="ru-RU" sz="2000" dirty="0"/>
              <a:t> лазерной коагуляции </a:t>
            </a:r>
            <a:r>
              <a:rPr lang="ru-RU" sz="2000" b="1" dirty="0"/>
              <a:t>на стадии </a:t>
            </a:r>
            <a:r>
              <a:rPr lang="ru-RU" sz="2000" b="1" dirty="0" err="1"/>
              <a:t>препролиферативной</a:t>
            </a:r>
            <a:r>
              <a:rPr lang="ru-RU" sz="2000" b="1" dirty="0"/>
              <a:t> ДР </a:t>
            </a:r>
            <a:r>
              <a:rPr lang="ru-RU" sz="2000" b="1" dirty="0" smtClean="0"/>
              <a:t>;</a:t>
            </a:r>
            <a:br>
              <a:rPr lang="ru-RU" sz="2000" b="1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2. рекомендуется </a:t>
            </a:r>
            <a:r>
              <a:rPr lang="ru-RU" sz="2000" dirty="0" err="1"/>
              <a:t>панретинальная</a:t>
            </a:r>
            <a:r>
              <a:rPr lang="ru-RU" sz="2000" dirty="0"/>
              <a:t> лазерная коагуляция </a:t>
            </a:r>
            <a:r>
              <a:rPr lang="ru-RU" sz="2000" b="1" dirty="0"/>
              <a:t>на стадии ПДР </a:t>
            </a:r>
            <a:r>
              <a:rPr lang="ru-RU" sz="2000" dirty="0"/>
              <a:t>(возможно, в сочетании с </a:t>
            </a:r>
            <a:r>
              <a:rPr lang="ru-RU" sz="2000" dirty="0" err="1"/>
              <a:t>интравитреальным</a:t>
            </a:r>
            <a:r>
              <a:rPr lang="ru-RU" sz="2000" dirty="0"/>
              <a:t> введением </a:t>
            </a:r>
            <a:r>
              <a:rPr lang="ru-RU" sz="2000" dirty="0" smtClean="0"/>
              <a:t>средств,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препятствующих новообразованию сосудов </a:t>
            </a:r>
            <a:r>
              <a:rPr lang="ru-RU" sz="2000" dirty="0" smtClean="0"/>
              <a:t>);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3. рекомендуется проведение фокальной лазерной коагуляции глазного дна </a:t>
            </a:r>
            <a:r>
              <a:rPr lang="ru-RU" sz="2000" dirty="0" err="1"/>
              <a:t>ретинальных</a:t>
            </a:r>
            <a:r>
              <a:rPr lang="ru-RU" sz="2000" dirty="0"/>
              <a:t> новообразованных сосудов </a:t>
            </a:r>
            <a:r>
              <a:rPr lang="ru-RU" sz="2000" b="1" dirty="0"/>
              <a:t>при наличии активных новообразованных </a:t>
            </a:r>
            <a:r>
              <a:rPr lang="ru-RU" sz="2000" b="1" dirty="0" err="1"/>
              <a:t>ретинальных</a:t>
            </a:r>
            <a:r>
              <a:rPr lang="ru-RU" sz="2000" b="1" dirty="0"/>
              <a:t> сосудов</a:t>
            </a:r>
            <a:r>
              <a:rPr lang="ru-RU" sz="2000" dirty="0"/>
              <a:t>, несмотря на ранее проведенную </a:t>
            </a:r>
            <a:r>
              <a:rPr lang="ru-RU" sz="2000" dirty="0" err="1"/>
              <a:t>панретинальную</a:t>
            </a:r>
            <a:r>
              <a:rPr lang="ru-RU" sz="2000" dirty="0"/>
              <a:t> лазерную коагуляцию, в том числе в сочетании с </a:t>
            </a:r>
            <a:r>
              <a:rPr lang="ru-RU" sz="2000" dirty="0" err="1"/>
              <a:t>интравитреальными</a:t>
            </a:r>
            <a:r>
              <a:rPr lang="ru-RU" sz="2000" dirty="0"/>
              <a:t> введениями средств, препятствующих новообразованию сосудов или </a:t>
            </a:r>
            <a:r>
              <a:rPr lang="ru-RU" sz="2000" dirty="0" err="1"/>
              <a:t>глюкокортикоидов</a:t>
            </a:r>
            <a:r>
              <a:rPr lang="ru-RU" sz="2000" dirty="0"/>
              <a:t> для местного применения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4. рекомендуется проведение фокальной лазерной коагуляции глазного по типу «решетки»  при наличии клинически значимого </a:t>
            </a:r>
            <a:r>
              <a:rPr lang="ru-RU" sz="2000" b="1" dirty="0"/>
              <a:t>ДМО (  не более 350 мкм), </a:t>
            </a:r>
            <a:r>
              <a:rPr lang="ru-RU" sz="2000" dirty="0"/>
              <a:t>в том числе в сочетании с </a:t>
            </a:r>
            <a:r>
              <a:rPr lang="ru-RU" sz="2000" dirty="0" err="1"/>
              <a:t>интравитреальными</a:t>
            </a:r>
            <a:r>
              <a:rPr lang="ru-RU" sz="2000" dirty="0"/>
              <a:t> введениями средств, препятствующих новообразованию сосудов или </a:t>
            </a:r>
            <a:r>
              <a:rPr lang="ru-RU" sz="2000" dirty="0" err="1"/>
              <a:t>глюкокортикоидов</a:t>
            </a:r>
            <a:r>
              <a:rPr lang="ru-RU" sz="2000" dirty="0"/>
              <a:t> для местного применения ;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70" y="282476"/>
            <a:ext cx="1304657" cy="11583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0799" y="569258"/>
            <a:ext cx="8188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Краевое государственное бюджетное учреждение здравоохранения «Красноярская краевая офтальмологическая клиническая больница имени профессора П.Г. Макарова»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0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22230"/>
            <a:ext cx="10462848" cy="4141178"/>
          </a:xfrm>
        </p:spPr>
        <p:txBody>
          <a:bodyPr>
            <a:normAutofit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70" y="282476"/>
            <a:ext cx="1304657" cy="11583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0799" y="569258"/>
            <a:ext cx="8188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Краевое государственное бюджетное учреждение здравоохранения «Красноярская краевая офтальмологическая клиническая больница имени профессора П.Г. Макарова»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56" y="2340759"/>
            <a:ext cx="4044807" cy="30455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53819" y="2340759"/>
            <a:ext cx="6183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Диабетическая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ретинопатия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(ДР)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является заболеванием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входящим в группу ишемических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ретинопатий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которые характеризуются значительным нарушением капиллярной перфузии, развитием внутриглазных новообразованных сосудов и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ретинальным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отеком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53819" y="4598280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уровне HbA1c более 10% и наличии ПДР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панретинальная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лазеркоагуляция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должна проводиться, не дожидаясь существенного улучшения  контроля гликемии.</a:t>
            </a:r>
          </a:p>
        </p:txBody>
      </p:sp>
    </p:spTree>
    <p:extLst>
      <p:ext uri="{BB962C8B-B14F-4D97-AF65-F5344CB8AC3E}">
        <p14:creationId xmlns:p14="http://schemas.microsoft.com/office/powerpoint/2010/main" val="24480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22230"/>
            <a:ext cx="10462848" cy="414117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   Рекомендуется </a:t>
            </a:r>
            <a:r>
              <a:rPr lang="ru-RU" sz="2000" dirty="0"/>
              <a:t>междисциплинарное ведение пациента на всех стадиях ДР и </a:t>
            </a:r>
            <a:r>
              <a:rPr lang="ru-RU" sz="2000" dirty="0" smtClean="0"/>
              <a:t>ДМО с </a:t>
            </a:r>
            <a:r>
              <a:rPr lang="ru-RU" sz="2000" dirty="0"/>
              <a:t>целью компенсации системных </a:t>
            </a:r>
            <a:r>
              <a:rPr lang="ru-RU" sz="2000" dirty="0" smtClean="0"/>
              <a:t>нарушений. </a:t>
            </a:r>
            <a:r>
              <a:rPr lang="ru-RU" sz="2000" dirty="0" smtClean="0"/>
              <a:t>Жесткий контроль </a:t>
            </a:r>
            <a:r>
              <a:rPr lang="ru-RU" sz="2000" dirty="0"/>
              <a:t>уровня глюкозы крови, артериального давления </a:t>
            </a:r>
            <a:r>
              <a:rPr lang="ru-RU" sz="2000" dirty="0" smtClean="0"/>
              <a:t>и липидного обмена ассоциированы </a:t>
            </a:r>
            <a:r>
              <a:rPr lang="ru-RU" sz="2000" dirty="0"/>
              <a:t>с меньшей вероятностью развития и меньшей </a:t>
            </a:r>
            <a:r>
              <a:rPr lang="ru-RU" sz="2000" dirty="0" smtClean="0"/>
              <a:t>скоростью прогрессирования ДР.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70" y="282476"/>
            <a:ext cx="1304657" cy="11583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0799" y="569258"/>
            <a:ext cx="8188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Краевое государственное бюджетное учреждение здравоохранения «Красноярская краевая офтальмологическая клиническая больница имени профессора П.Г. Макарова»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30" y="2664070"/>
            <a:ext cx="6647493" cy="338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22230"/>
            <a:ext cx="10462848" cy="41411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Целевые показатели артериального давления </a:t>
            </a:r>
            <a:r>
              <a:rPr lang="ru-RU" sz="2000" dirty="0"/>
              <a:t>у больных </a:t>
            </a:r>
            <a:r>
              <a:rPr lang="ru-RU" sz="2000" dirty="0" smtClean="0"/>
              <a:t>СД.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Целевые уровни показателей липидного обмена у больных </a:t>
            </a:r>
            <a:r>
              <a:rPr lang="ru-RU" sz="2000" dirty="0" smtClean="0"/>
              <a:t>СД.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70" y="282476"/>
            <a:ext cx="1304657" cy="11583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0799" y="569258"/>
            <a:ext cx="8188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Краевое государственное бюджетное учреждение здравоохранения «Красноярская краевая офтальмологическая клиническая больница имени профессора П.Г. Макарова»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129457"/>
              </p:ext>
            </p:extLst>
          </p:nvPr>
        </p:nvGraphicFramePr>
        <p:xfrm>
          <a:off x="1917700" y="2513297"/>
          <a:ext cx="8127999" cy="933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97725730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674425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6726307"/>
                    </a:ext>
                  </a:extLst>
                </a:gridCol>
              </a:tblGrid>
              <a:tr h="3110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Возраст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Систолическое АД мм </a:t>
                      </a:r>
                      <a:r>
                        <a:rPr lang="ru-RU" sz="1400" dirty="0" err="1" smtClean="0"/>
                        <a:t>рт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мт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Диастолическое АД мм </a:t>
                      </a:r>
                      <a:r>
                        <a:rPr lang="ru-RU" sz="1400" dirty="0" err="1" smtClean="0"/>
                        <a:t>рт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ст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737562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18-65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≥120 и &lt;130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≥ 70 и &lt; 85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752720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старше 65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≥130 и &lt;140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54972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787412"/>
              </p:ext>
            </p:extLst>
          </p:nvPr>
        </p:nvGraphicFramePr>
        <p:xfrm>
          <a:off x="1917700" y="4473982"/>
          <a:ext cx="8128000" cy="1525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2277">
                  <a:extLst>
                    <a:ext uri="{9D8B030D-6E8A-4147-A177-3AD203B41FA5}">
                      <a16:colId xmlns:a16="http://schemas.microsoft.com/office/drawing/2014/main" val="837477843"/>
                    </a:ext>
                  </a:extLst>
                </a:gridCol>
                <a:gridCol w="4075723">
                  <a:extLst>
                    <a:ext uri="{9D8B030D-6E8A-4147-A177-3AD203B41FA5}">
                      <a16:colId xmlns:a16="http://schemas.microsoft.com/office/drawing/2014/main" val="1629124191"/>
                    </a:ext>
                  </a:extLst>
                </a:gridCol>
              </a:tblGrid>
              <a:tr h="3979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Категория больных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Целевые значения холестерина ЛНП</a:t>
                      </a:r>
                      <a:r>
                        <a:rPr lang="ru-RU" sz="1400" baseline="0" dirty="0" smtClean="0"/>
                        <a:t>  </a:t>
                      </a:r>
                      <a:r>
                        <a:rPr lang="ru-RU" sz="1400" dirty="0" smtClean="0"/>
                        <a:t>(</a:t>
                      </a:r>
                      <a:r>
                        <a:rPr lang="ru-RU" sz="1400" dirty="0" err="1" smtClean="0"/>
                        <a:t>ммоль</a:t>
                      </a:r>
                      <a:r>
                        <a:rPr lang="ru-RU" sz="1400" dirty="0" smtClean="0"/>
                        <a:t>/л)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382151"/>
                  </a:ext>
                </a:extLst>
              </a:tr>
              <a:tr h="2872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очень высокого риска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&lt; 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8844"/>
                  </a:ext>
                </a:extLst>
              </a:tr>
              <a:tr h="2872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высокого риска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&lt; 2,5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606121"/>
                  </a:ext>
                </a:extLst>
              </a:tr>
              <a:tr h="48835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Прогрессирование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несмотря на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достижение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уровня холестерина ЛНП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&lt; 1,8 </a:t>
                      </a:r>
                      <a:r>
                        <a:rPr lang="ru-RU" sz="1400" dirty="0" err="1" smtClean="0"/>
                        <a:t>ммоль</a:t>
                      </a:r>
                      <a:r>
                        <a:rPr lang="ru-RU" sz="1400" dirty="0" smtClean="0"/>
                        <a:t>/л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&lt;1,5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634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22230"/>
            <a:ext cx="10462848" cy="414117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200" i="1" dirty="0"/>
              <a:t>Профилактика и диспансерное </a:t>
            </a:r>
            <a:r>
              <a:rPr lang="ru-RU" sz="2200" i="1" dirty="0" smtClean="0"/>
              <a:t>наблюдение.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Рекомендуются осмотры врачом-офтальмологом всех пациентов СД с </a:t>
            </a:r>
            <a:r>
              <a:rPr lang="ru-RU" sz="2200" dirty="0" smtClean="0"/>
              <a:t>целью выявления диабетических изменений сетчатки. </a:t>
            </a:r>
            <a:r>
              <a:rPr lang="ru-RU" sz="2200" dirty="0"/>
              <a:t>Направление пациентов на </a:t>
            </a:r>
            <a:r>
              <a:rPr lang="ru-RU" sz="2200" dirty="0" smtClean="0"/>
              <a:t>обследование осуществляет </a:t>
            </a:r>
            <a:r>
              <a:rPr lang="ru-RU" sz="2200" dirty="0"/>
              <a:t>врач-эндокринолог</a:t>
            </a:r>
            <a:r>
              <a:rPr lang="ru-RU" sz="22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70" y="282476"/>
            <a:ext cx="1304657" cy="11583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0799" y="569258"/>
            <a:ext cx="8188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Краевое государственное бюджетное учреждение здравоохранения «Красноярская краевая офтальмологическая клиническая больница имени профессора П.Г. Макарова»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898321"/>
              </p:ext>
            </p:extLst>
          </p:nvPr>
        </p:nvGraphicFramePr>
        <p:xfrm>
          <a:off x="1951892" y="3510245"/>
          <a:ext cx="8212016" cy="2547956"/>
        </p:xfrm>
        <a:graphic>
          <a:graphicData uri="http://schemas.openxmlformats.org/drawingml/2006/table">
            <a:tbl>
              <a:tblPr firstRow="1" firstCol="1" bandRow="1"/>
              <a:tblGrid>
                <a:gridCol w="2736459">
                  <a:extLst>
                    <a:ext uri="{9D8B030D-6E8A-4147-A177-3AD203B41FA5}">
                      <a16:colId xmlns:a16="http://schemas.microsoft.com/office/drawing/2014/main" val="1332312670"/>
                    </a:ext>
                  </a:extLst>
                </a:gridCol>
                <a:gridCol w="5475557">
                  <a:extLst>
                    <a:ext uri="{9D8B030D-6E8A-4147-A177-3AD203B41FA5}">
                      <a16:colId xmlns:a16="http://schemas.microsoft.com/office/drawing/2014/main" val="133786032"/>
                    </a:ext>
                  </a:extLst>
                </a:gridCol>
              </a:tblGrid>
              <a:tr h="252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Клинические  особенности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Периодичность осмотра врачом-офтальмологом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2384"/>
                  </a:ext>
                </a:extLst>
              </a:tr>
              <a:tr h="498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СД 1 типа, взрослые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позднее чем через 5 лет от дебюта СД, далее не реже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 </a:t>
                      </a: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94509"/>
                  </a:ext>
                </a:extLst>
              </a:tr>
              <a:tr h="252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СД 2 типа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постановке диагноза СД, далее не реже 1 раз в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349504"/>
                  </a:ext>
                </a:extLst>
              </a:tr>
              <a:tr h="729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Женщины с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СД,</a:t>
                      </a:r>
                      <a:r>
                        <a:rPr lang="ru-RU" sz="16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планирующие</a:t>
                      </a:r>
                      <a:r>
                        <a:rPr lang="ru-RU" sz="16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беременность или</a:t>
                      </a:r>
                      <a:r>
                        <a:rPr lang="ru-RU" sz="16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беременные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планировании беременности или в течение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первого</a:t>
                      </a:r>
                      <a:r>
                        <a:rPr lang="ru-RU" sz="16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триместра</a:t>
                      </a: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далее 1 раз в триместр и не позднее, чем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через</a:t>
                      </a:r>
                      <a:r>
                        <a:rPr lang="ru-RU" sz="16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 после </a:t>
                      </a:r>
                      <a:r>
                        <a:rPr lang="ru-RU" sz="16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родоразрешения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243444"/>
                  </a:ext>
                </a:extLst>
              </a:tr>
              <a:tr h="5042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 с СД 1 типа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раз в год, начина с 11 лет, при длительности СД более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585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2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22230"/>
            <a:ext cx="10462848" cy="41411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Частота офтальмологических осмотров пациентов с </a:t>
            </a:r>
            <a:r>
              <a:rPr lang="ru-RU" sz="2000" dirty="0" smtClean="0"/>
              <a:t>СД.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70" y="282476"/>
            <a:ext cx="1304657" cy="11583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0799" y="569258"/>
            <a:ext cx="8188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Краевое государственное бюджетное учреждение здравоохранения «Красноярская краевая офтальмологическая клиническая больница имени профессора П.Г. Макарова»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573668"/>
              </p:ext>
            </p:extLst>
          </p:nvPr>
        </p:nvGraphicFramePr>
        <p:xfrm>
          <a:off x="2737092" y="2222212"/>
          <a:ext cx="7048746" cy="3827466"/>
        </p:xfrm>
        <a:graphic>
          <a:graphicData uri="http://schemas.openxmlformats.org/drawingml/2006/table">
            <a:tbl>
              <a:tblPr firstRow="1" firstCol="1" bandRow="1"/>
              <a:tblGrid>
                <a:gridCol w="2349582">
                  <a:extLst>
                    <a:ext uri="{9D8B030D-6E8A-4147-A177-3AD203B41FA5}">
                      <a16:colId xmlns:a16="http://schemas.microsoft.com/office/drawing/2014/main" val="2043011271"/>
                    </a:ext>
                  </a:extLst>
                </a:gridCol>
                <a:gridCol w="2349582">
                  <a:extLst>
                    <a:ext uri="{9D8B030D-6E8A-4147-A177-3AD203B41FA5}">
                      <a16:colId xmlns:a16="http://schemas.microsoft.com/office/drawing/2014/main" val="3959998691"/>
                    </a:ext>
                  </a:extLst>
                </a:gridCol>
                <a:gridCol w="2349582">
                  <a:extLst>
                    <a:ext uri="{9D8B030D-6E8A-4147-A177-3AD203B41FA5}">
                      <a16:colId xmlns:a16="http://schemas.microsoft.com/office/drawing/2014/main" val="245824676"/>
                    </a:ext>
                  </a:extLst>
                </a:gridCol>
              </a:tblGrid>
              <a:tr h="211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Стадия (тяжесть) ДР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и вариант ДМО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Следующий осмотр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922039"/>
                  </a:ext>
                </a:extLst>
              </a:tr>
              <a:tr h="239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через 12 месяцев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360057"/>
                  </a:ext>
                </a:extLst>
              </a:tr>
              <a:tr h="211051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Легкая НПДР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через 12 месяцев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249111"/>
                  </a:ext>
                </a:extLst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 вовлечения центра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через 3-6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123040"/>
                  </a:ext>
                </a:extLst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вовлечением центра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через 1 месяц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19876"/>
                  </a:ext>
                </a:extLst>
              </a:tr>
              <a:tr h="211051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Умеренная НПДР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через 6-12 месяцев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895781"/>
                  </a:ext>
                </a:extLst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 вовлечения центра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через 3-6 месяцев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939520"/>
                  </a:ext>
                </a:extLst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вовлечением центра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через 1 месяц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416285"/>
                  </a:ext>
                </a:extLst>
              </a:tr>
              <a:tr h="211051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Тяжелая НПДР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(препролиферативная ДР)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через 3-4 месяцев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839178"/>
                  </a:ext>
                </a:extLst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 вовлечения центра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через 3-6 месяцев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411265"/>
                  </a:ext>
                </a:extLst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вовлечением центра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через 1 месяц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696363"/>
                  </a:ext>
                </a:extLst>
              </a:tr>
              <a:tr h="211051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ПДР невысокого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риска потери зрения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через 3-4 месяцев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947038"/>
                  </a:ext>
                </a:extLst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 вовлечения центра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через 2-4 месяцев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321016"/>
                  </a:ext>
                </a:extLst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вовлечением центра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через 1 месяц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082260"/>
                  </a:ext>
                </a:extLst>
              </a:tr>
              <a:tr h="211051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ПДР высокого риска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потери зрения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через 2-4 месяцев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320874"/>
                  </a:ext>
                </a:extLst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 вовлечения центра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через 2-4 месяцев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218221"/>
                  </a:ext>
                </a:extLst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вовлечением центра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через 1 месяц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101256"/>
                  </a:ext>
                </a:extLst>
              </a:tr>
              <a:tr h="211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Терминальная ДР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показаниям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241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7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22230"/>
            <a:ext cx="10462848" cy="41411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                                                                                                </a:t>
            </a:r>
            <a:br>
              <a:rPr lang="ru-RU" sz="2000" dirty="0" smtClean="0"/>
            </a:br>
            <a:r>
              <a:rPr lang="ru-RU" sz="2000" dirty="0" smtClean="0"/>
              <a:t>  </a:t>
            </a:r>
            <a:r>
              <a:rPr lang="ru-RU" sz="4400" i="1" dirty="0" smtClean="0"/>
              <a:t>Спасибо </a:t>
            </a:r>
            <a:r>
              <a:rPr lang="ru-RU" sz="4400" i="1" dirty="0" smtClean="0"/>
              <a:t>за внимание! </a:t>
            </a: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4400" i="1" dirty="0" smtClean="0"/>
              <a:t>     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70" y="282476"/>
            <a:ext cx="1304657" cy="11583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0799" y="569258"/>
            <a:ext cx="8188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Краевое государственное бюджетное учреждение здравоохранения «Красноярская краевая офтальмологическая клиническая больница имени профессора П.Г. Макарова»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517" y="2125271"/>
            <a:ext cx="8336612" cy="236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Краевое </a:t>
            </a: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здравоохранения «Красноярская краевая </a:t>
            </a: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офтальмологическая </a:t>
            </a: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больница имени профессора П.Г. Макарова</a:t>
            </a: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94" y="1907808"/>
            <a:ext cx="3066568" cy="426346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54479"/>
            <a:ext cx="1299112" cy="11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346" y="2101362"/>
            <a:ext cx="10717823" cy="3807069"/>
          </a:xfrm>
        </p:spPr>
        <p:txBody>
          <a:bodyPr>
            <a:normAutofit/>
          </a:bodyPr>
          <a:lstStyle/>
          <a:p>
            <a:r>
              <a:rPr lang="ru-RU" sz="2000" b="1" dirty="0"/>
              <a:t>Диабетическая </a:t>
            </a:r>
            <a:r>
              <a:rPr lang="ru-RU" sz="2000" b="1" dirty="0" err="1"/>
              <a:t>ретинопатия</a:t>
            </a:r>
            <a:r>
              <a:rPr lang="ru-RU" sz="2000" b="1" dirty="0"/>
              <a:t> </a:t>
            </a:r>
            <a:r>
              <a:rPr lang="ru-RU" sz="2000" b="1" dirty="0" smtClean="0"/>
              <a:t>(ДР) </a:t>
            </a:r>
            <a:r>
              <a:rPr lang="ru-RU" sz="2000" dirty="0" smtClean="0"/>
              <a:t>– </a:t>
            </a:r>
            <a:r>
              <a:rPr lang="ru-RU" sz="2000" dirty="0"/>
              <a:t>специфичное позднее </a:t>
            </a:r>
            <a:r>
              <a:rPr lang="ru-RU" sz="2000" dirty="0" err="1"/>
              <a:t>нейромикрососудистое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осложнение сахарного </a:t>
            </a:r>
            <a:r>
              <a:rPr lang="ru-RU" sz="2000" dirty="0" smtClean="0"/>
              <a:t>диабета (СД), </a:t>
            </a:r>
            <a:r>
              <a:rPr lang="ru-RU" sz="2000" dirty="0"/>
              <a:t>развивающееся, как правило, последовательно от</a:t>
            </a:r>
            <a:br>
              <a:rPr lang="ru-RU" sz="2000" dirty="0"/>
            </a:br>
            <a:r>
              <a:rPr lang="ru-RU" sz="2000" dirty="0"/>
              <a:t>изменений, связанных с повышенной проницаемостью и окклюзией </a:t>
            </a:r>
            <a:r>
              <a:rPr lang="ru-RU" sz="2000" dirty="0" err="1"/>
              <a:t>ретинальных</a:t>
            </a:r>
            <a:r>
              <a:rPr lang="ru-RU" sz="2000" dirty="0"/>
              <a:t> сосудов,</a:t>
            </a:r>
            <a:br>
              <a:rPr lang="ru-RU" sz="2000" dirty="0"/>
            </a:br>
            <a:r>
              <a:rPr lang="ru-RU" sz="2000" dirty="0"/>
              <a:t>до появления новообразованных сосудов и </a:t>
            </a:r>
            <a:r>
              <a:rPr lang="ru-RU" sz="2000" dirty="0" err="1"/>
              <a:t>фиброглиальной</a:t>
            </a:r>
            <a:r>
              <a:rPr lang="ru-RU" sz="2000" dirty="0"/>
              <a:t> ткани. Является одним из</a:t>
            </a:r>
            <a:br>
              <a:rPr lang="ru-RU" sz="2000" dirty="0"/>
            </a:br>
            <a:r>
              <a:rPr lang="ru-RU" sz="2000" dirty="0"/>
              <a:t>проявлений </a:t>
            </a:r>
            <a:r>
              <a:rPr lang="ru-RU" sz="2000" dirty="0" err="1"/>
              <a:t>генерализованной</a:t>
            </a:r>
            <a:r>
              <a:rPr lang="ru-RU" sz="2000" dirty="0"/>
              <a:t> микроангиопатии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Диабетический </a:t>
            </a:r>
            <a:r>
              <a:rPr lang="ru-RU" sz="2000" b="1" dirty="0" err="1"/>
              <a:t>макулярный</a:t>
            </a:r>
            <a:r>
              <a:rPr lang="ru-RU" sz="2000" b="1" dirty="0"/>
              <a:t> отек (ДМО) </a:t>
            </a:r>
            <a:r>
              <a:rPr lang="ru-RU" sz="2000" dirty="0"/>
              <a:t>– утолщение сетчатки, связанное с</a:t>
            </a:r>
            <a:br>
              <a:rPr lang="ru-RU" sz="2000" dirty="0"/>
            </a:br>
            <a:r>
              <a:rPr lang="ru-RU" sz="2000" dirty="0"/>
              <a:t>накоплением жидкости в межклеточном пространстве </a:t>
            </a:r>
            <a:r>
              <a:rPr lang="ru-RU" sz="2000" dirty="0" err="1"/>
              <a:t>нейроэпителия</a:t>
            </a:r>
            <a:r>
              <a:rPr lang="ru-RU" sz="2000" dirty="0"/>
              <a:t> вследствие</a:t>
            </a:r>
            <a:br>
              <a:rPr lang="ru-RU" sz="2000" dirty="0"/>
            </a:br>
            <a:r>
              <a:rPr lang="ru-RU" sz="2000" dirty="0"/>
              <a:t>нарушения гематоретинальных барьеров и несоответствия между транссудацией</a:t>
            </a:r>
            <a:br>
              <a:rPr lang="ru-RU" sz="2000" dirty="0"/>
            </a:br>
            <a:r>
              <a:rPr lang="ru-RU" sz="2000" dirty="0"/>
              <a:t>жидкости и способности к ее </a:t>
            </a:r>
            <a:r>
              <a:rPr lang="ru-RU" sz="2000" dirty="0" err="1"/>
              <a:t>реабсорбции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70" y="282476"/>
            <a:ext cx="1304657" cy="11583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34762" y="569258"/>
            <a:ext cx="8047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</a:t>
            </a:r>
            <a:r>
              <a:rPr lang="ru-RU" sz="160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здравоохранения «Красноярская краевая офтальмологическая клиническая больница имени профессора П.Г. Макарова»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815" y="2101363"/>
            <a:ext cx="10462848" cy="379827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b="1" i="1" dirty="0" smtClean="0"/>
              <a:t>АКТУАЛЬНОСТЬ</a:t>
            </a:r>
            <a:br>
              <a:rPr lang="ru-RU" sz="28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Диабетическая </a:t>
            </a:r>
            <a:r>
              <a:rPr lang="ru-RU" sz="2200" dirty="0" err="1" smtClean="0"/>
              <a:t>ретинопатия</a:t>
            </a:r>
            <a:r>
              <a:rPr lang="ru-RU" sz="2200" dirty="0" smtClean="0"/>
              <a:t> </a:t>
            </a:r>
            <a:r>
              <a:rPr lang="ru-RU" sz="2200" dirty="0"/>
              <a:t>является основной причиной слепоты у трудоспособного населения </a:t>
            </a:r>
            <a:r>
              <a:rPr lang="ru-RU" sz="2200" dirty="0" smtClean="0"/>
              <a:t>развитых стран </a:t>
            </a:r>
            <a:r>
              <a:rPr lang="ru-RU" sz="2200" dirty="0"/>
              <a:t>и входит в число ведущих причин снижения зрения в возрастной группе старше 65</a:t>
            </a:r>
            <a:br>
              <a:rPr lang="ru-RU" sz="2200" dirty="0"/>
            </a:br>
            <a:r>
              <a:rPr lang="ru-RU" sz="2200" dirty="0"/>
              <a:t>лет. Подсчитано, что слепота у больных СД развивается в 25 раз чаще, чем в среднем в</a:t>
            </a:r>
            <a:br>
              <a:rPr lang="ru-RU" sz="2200" dirty="0"/>
            </a:br>
            <a:r>
              <a:rPr lang="ru-RU" sz="2200" dirty="0" smtClean="0"/>
              <a:t>популяции. 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Основными причинами снижения зрения у больных СД являются пролиферативная</a:t>
            </a:r>
            <a:br>
              <a:rPr lang="ru-RU" sz="2200" dirty="0"/>
            </a:br>
            <a:r>
              <a:rPr lang="ru-RU" sz="2200" dirty="0"/>
              <a:t>диабетическая </a:t>
            </a:r>
            <a:r>
              <a:rPr lang="ru-RU" sz="2200" dirty="0" err="1"/>
              <a:t>ретинопатия</a:t>
            </a:r>
            <a:r>
              <a:rPr lang="ru-RU" sz="2200" dirty="0"/>
              <a:t> (ПДР) и </a:t>
            </a:r>
            <a:r>
              <a:rPr lang="ru-RU" sz="2200" dirty="0" smtClean="0"/>
              <a:t>ДМО.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70" y="282476"/>
            <a:ext cx="1304657" cy="11583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0799" y="569258"/>
            <a:ext cx="8188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Краевое государственное бюджетное учреждение здравоохранения «Красноярская краевая офтальмологическая клиническая больница имени профессора П.Г. Макарова»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6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815" y="2101363"/>
            <a:ext cx="10462848" cy="37982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/>
              <a:t>2001 год   </a:t>
            </a:r>
            <a:r>
              <a:rPr lang="ru-RU" sz="2700" dirty="0" smtClean="0"/>
              <a:t>  -     </a:t>
            </a:r>
            <a:r>
              <a:rPr lang="ru-RU" sz="2700" dirty="0"/>
              <a:t>26000 больных </a:t>
            </a:r>
            <a:r>
              <a:rPr lang="ru-RU" sz="2700" dirty="0" smtClean="0"/>
              <a:t>СД</a:t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2011 год     -     50000 больных СД </a:t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2014 год     -     70000 больных СД</a:t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2024 год      -     99000 больных СД </a:t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200" dirty="0"/>
              <a:t>В Красноярском крае количество больных сахарным диабетом за последние 10 лет фактически удвоилось, следовательно, увеличилось количество больных с диабетической </a:t>
            </a:r>
            <a:r>
              <a:rPr lang="ru-RU" sz="2200" dirty="0" err="1"/>
              <a:t>ретинопатией</a:t>
            </a:r>
            <a:r>
              <a:rPr lang="ru-RU" sz="2200" dirty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70" y="282476"/>
            <a:ext cx="1304657" cy="11583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0799" y="569258"/>
            <a:ext cx="8188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Краевое государственное бюджетное учреждение здравоохранения «Красноярская краевая офтальмологическая клиническая больница имени профессора П.Г. Макарова»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1872761"/>
            <a:ext cx="10462848" cy="43258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Распространенность СД 1 типа в РФ на </a:t>
            </a:r>
            <a:r>
              <a:rPr lang="ru-RU" sz="2000" b="1" dirty="0" smtClean="0"/>
              <a:t>01.01.2024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Регистр сахарного диабета ГНЦ РФ ФГБУ «НМИЦ эндокринологии» Минздрава России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70" y="282476"/>
            <a:ext cx="1304657" cy="11583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0799" y="569258"/>
            <a:ext cx="8188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Краевое государственное бюджетное учреждение здравоохранения «Красноярская краевая офтальмологическая клиническая больница имени профессора П.Г. Макарова»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079913"/>
              </p:ext>
            </p:extLst>
          </p:nvPr>
        </p:nvGraphicFramePr>
        <p:xfrm>
          <a:off x="2146300" y="4688054"/>
          <a:ext cx="8127999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423957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994934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12609682"/>
                    </a:ext>
                  </a:extLst>
                </a:gridCol>
              </a:tblGrid>
              <a:tr h="3067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регион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чел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 100 тыс. нас.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15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Российская Федерация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290 700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194,2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829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Красноярский край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5934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209,1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90558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89" y="2129493"/>
            <a:ext cx="5433419" cy="248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1872761"/>
            <a:ext cx="10462848" cy="4220307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</a:t>
            </a:r>
            <a:r>
              <a:rPr lang="ru-RU" sz="2000" b="1" dirty="0" smtClean="0"/>
              <a:t>Распространенность </a:t>
            </a:r>
            <a:r>
              <a:rPr lang="ru-RU" sz="2000" b="1" dirty="0"/>
              <a:t>СД </a:t>
            </a:r>
            <a:r>
              <a:rPr lang="ru-RU" sz="2000" b="1" dirty="0" smtClean="0"/>
              <a:t>2 </a:t>
            </a:r>
            <a:r>
              <a:rPr lang="ru-RU" sz="2000" b="1" dirty="0"/>
              <a:t>типа в РФ на </a:t>
            </a:r>
            <a:r>
              <a:rPr lang="ru-RU" sz="2000" b="1" dirty="0" smtClean="0"/>
              <a:t>01.01.2024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Регистр </a:t>
            </a:r>
            <a:r>
              <a:rPr lang="ru-RU" sz="2000" dirty="0"/>
              <a:t>сахарного диабета ГНЦ РФ ФГБУ «НМИЦ эндокринологии» Минздрава России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70" y="282476"/>
            <a:ext cx="1304657" cy="11583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0799" y="569258"/>
            <a:ext cx="8188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Краевое государственное бюджетное учреждение здравоохранения «Красноярская краевая офтальмологическая клиническая больница имени профессора П.Г. Макарова»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60474"/>
              </p:ext>
            </p:extLst>
          </p:nvPr>
        </p:nvGraphicFramePr>
        <p:xfrm>
          <a:off x="2146300" y="4688056"/>
          <a:ext cx="812799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423957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994934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12609682"/>
                    </a:ext>
                  </a:extLst>
                </a:gridCol>
              </a:tblGrid>
              <a:tr h="2661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регион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чел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 100 тыс. нас.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15348"/>
                  </a:ext>
                </a:extLst>
              </a:tr>
              <a:tr h="2661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Российская Федерация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4 805 659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3211,2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001635"/>
                  </a:ext>
                </a:extLst>
              </a:tr>
              <a:tr h="2661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Красноярский край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93282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3286,4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90558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92" y="2122014"/>
            <a:ext cx="5565050" cy="254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3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22230"/>
            <a:ext cx="10462848" cy="38246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Частота осложнений при СД 1 и СД 2 типа на 01.01.2024</a:t>
            </a:r>
            <a:br>
              <a:rPr lang="ru-RU" sz="2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i="1" dirty="0" smtClean="0">
                <a:solidFill>
                  <a:srgbClr val="C00000"/>
                </a:solidFill>
              </a:rPr>
              <a:t/>
            </a:r>
            <a:br>
              <a:rPr lang="ru-RU" sz="2200" b="1" i="1" dirty="0" smtClean="0">
                <a:solidFill>
                  <a:srgbClr val="C00000"/>
                </a:solidFill>
              </a:rPr>
            </a:br>
            <a:r>
              <a:rPr lang="ru-RU" sz="2200" b="1" i="1" dirty="0" smtClean="0">
                <a:solidFill>
                  <a:srgbClr val="C00000"/>
                </a:solidFill>
              </a:rPr>
              <a:t/>
            </a:r>
            <a:br>
              <a:rPr lang="ru-RU" sz="2200" b="1" i="1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                                                                  </a:t>
            </a:r>
            <a:r>
              <a:rPr lang="ru-RU" sz="1300" dirty="0" smtClean="0"/>
              <a:t>На дату 01.01.2023 по данным Центрального регистра </a:t>
            </a:r>
            <a:r>
              <a:rPr lang="ru-RU" sz="1300" dirty="0"/>
              <a:t>СД ГНЦ РФ ФГБУ «НМИЦ эндокринологии» Минздрава России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70" y="282476"/>
            <a:ext cx="1304657" cy="11583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0799" y="569258"/>
            <a:ext cx="8188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Краевое государственное бюджетное учреждение здравоохранения «Красноярская краевая офтальмологическая клиническая больница имени профессора П.Г. Макарова»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97395597"/>
              </p:ext>
            </p:extLst>
          </p:nvPr>
        </p:nvGraphicFramePr>
        <p:xfrm>
          <a:off x="84991" y="2843006"/>
          <a:ext cx="6869724" cy="2599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47266821"/>
              </p:ext>
            </p:extLst>
          </p:nvPr>
        </p:nvGraphicFramePr>
        <p:xfrm>
          <a:off x="5995621" y="2843006"/>
          <a:ext cx="6891704" cy="2599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0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22230"/>
            <a:ext cx="10462848" cy="3824655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err="1" smtClean="0"/>
              <a:t>Cоставление</a:t>
            </a:r>
            <a:r>
              <a:rPr lang="ru-RU" sz="2200" dirty="0" smtClean="0"/>
              <a:t> </a:t>
            </a:r>
            <a:r>
              <a:rPr lang="ru-RU" sz="2200" dirty="0"/>
              <a:t>государственного регистра больных сахарным диабетом предусматривает применение рекомендованной </a:t>
            </a:r>
            <a:r>
              <a:rPr lang="ru-RU" sz="2200" dirty="0" smtClean="0"/>
              <a:t>актуальными клиническими рекомендациями и принятой </a:t>
            </a:r>
            <a:r>
              <a:rPr lang="ru-RU" sz="2200" dirty="0"/>
              <a:t>в большинстве стран классификации </a:t>
            </a:r>
            <a:r>
              <a:rPr lang="ru-RU" sz="2200" dirty="0" err="1"/>
              <a:t>E.Kohner</a:t>
            </a:r>
            <a:r>
              <a:rPr lang="ru-RU" sz="2200" dirty="0"/>
              <a:t>, </a:t>
            </a:r>
            <a:r>
              <a:rPr lang="ru-RU" sz="2200" dirty="0" err="1"/>
              <a:t>M.Porta</a:t>
            </a:r>
            <a:r>
              <a:rPr lang="ru-RU" sz="2200" dirty="0"/>
              <a:t> (</a:t>
            </a:r>
            <a:r>
              <a:rPr lang="ru-RU" sz="2200" dirty="0" smtClean="0"/>
              <a:t>1991). 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Классификация ДР, предложенная </a:t>
            </a:r>
            <a:r>
              <a:rPr lang="ru-RU" sz="2200" b="1" dirty="0" err="1"/>
              <a:t>Kohner</a:t>
            </a:r>
            <a:r>
              <a:rPr lang="ru-RU" sz="2200" b="1" dirty="0"/>
              <a:t> E. и </a:t>
            </a:r>
            <a:r>
              <a:rPr lang="ru-RU" sz="2200" b="1" dirty="0" err="1"/>
              <a:t>Porta</a:t>
            </a:r>
            <a:r>
              <a:rPr lang="ru-RU" sz="2200" b="1" dirty="0"/>
              <a:t> M. </a:t>
            </a:r>
            <a:r>
              <a:rPr lang="ru-RU" sz="2200" dirty="0"/>
              <a:t>(1991), выделяет </a:t>
            </a:r>
            <a:r>
              <a:rPr lang="ru-RU" sz="2200" dirty="0" smtClean="0"/>
              <a:t>три основных стадии заболевания :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i="1" dirty="0" smtClean="0"/>
              <a:t>                                  </a:t>
            </a:r>
            <a:r>
              <a:rPr lang="ru-RU" sz="2200" dirty="0" smtClean="0"/>
              <a:t>1</a:t>
            </a:r>
            <a:r>
              <a:rPr lang="ru-RU" sz="2200" dirty="0"/>
              <a:t>. </a:t>
            </a:r>
            <a:r>
              <a:rPr lang="ru-RU" sz="2200" dirty="0" err="1"/>
              <a:t>непролиферативная</a:t>
            </a:r>
            <a:r>
              <a:rPr lang="ru-RU" sz="2200" dirty="0"/>
              <a:t> ДР</a:t>
            </a:r>
            <a:r>
              <a:rPr lang="ru-RU" sz="2200" dirty="0" smtClean="0"/>
              <a:t>;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                                  2</a:t>
            </a:r>
            <a:r>
              <a:rPr lang="ru-RU" sz="2200" dirty="0"/>
              <a:t>. </a:t>
            </a:r>
            <a:r>
              <a:rPr lang="ru-RU" sz="2200" dirty="0" err="1"/>
              <a:t>препролиферативная</a:t>
            </a:r>
            <a:r>
              <a:rPr lang="ru-RU" sz="2200" dirty="0"/>
              <a:t> ДР</a:t>
            </a:r>
            <a:r>
              <a:rPr lang="ru-RU" sz="2200" dirty="0" smtClean="0"/>
              <a:t>;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                                  3</a:t>
            </a:r>
            <a:r>
              <a:rPr lang="ru-RU" sz="2200" dirty="0"/>
              <a:t>. пролиферативная ДР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Самой полной на сегодняшний день является классификация </a:t>
            </a:r>
            <a:r>
              <a:rPr lang="ru-RU" sz="2200" dirty="0" smtClean="0"/>
              <a:t>Исследовательской группы </a:t>
            </a:r>
            <a:r>
              <a:rPr lang="ru-RU" sz="2200" dirty="0"/>
              <a:t>по изучению раннего лечения ДР (</a:t>
            </a:r>
            <a:r>
              <a:rPr lang="ru-RU" sz="2200" b="1" dirty="0"/>
              <a:t>Early </a:t>
            </a:r>
            <a:r>
              <a:rPr lang="ru-RU" sz="2200" b="1" dirty="0" err="1"/>
              <a:t>Treatment</a:t>
            </a:r>
            <a:r>
              <a:rPr lang="ru-RU" sz="2200" b="1" dirty="0"/>
              <a:t> </a:t>
            </a:r>
            <a:r>
              <a:rPr lang="ru-RU" sz="2200" b="1" dirty="0" err="1"/>
              <a:t>Diabetic</a:t>
            </a:r>
            <a:r>
              <a:rPr lang="ru-RU" sz="2200" b="1" dirty="0"/>
              <a:t> </a:t>
            </a:r>
            <a:r>
              <a:rPr lang="ru-RU" sz="2200" b="1" dirty="0" err="1"/>
              <a:t>Retinopathy</a:t>
            </a:r>
            <a:r>
              <a:rPr lang="ru-RU" sz="2200" b="1" dirty="0"/>
              <a:t> </a:t>
            </a:r>
            <a:r>
              <a:rPr lang="ru-RU" sz="2200" b="1" dirty="0" err="1"/>
              <a:t>Study</a:t>
            </a:r>
            <a:r>
              <a:rPr lang="ru-RU" sz="2200" b="1" dirty="0"/>
              <a:t> </a:t>
            </a:r>
            <a:r>
              <a:rPr lang="ru-RU" sz="2200" b="1" dirty="0" smtClean="0"/>
              <a:t>– ETDRS</a:t>
            </a:r>
            <a:r>
              <a:rPr lang="ru-RU" sz="2200" dirty="0"/>
              <a:t>) 1991 </a:t>
            </a:r>
            <a:r>
              <a:rPr lang="ru-RU" sz="2200" dirty="0" smtClean="0"/>
              <a:t>года, </a:t>
            </a:r>
            <a:r>
              <a:rPr lang="ru-RU" sz="2200" dirty="0"/>
              <a:t>которая также может быть использована в </a:t>
            </a:r>
            <a:r>
              <a:rPr lang="ru-RU" sz="2200" dirty="0" smtClean="0"/>
              <a:t>клинической практике и упоминается в клинических </a:t>
            </a:r>
            <a:r>
              <a:rPr lang="ru-RU" sz="2200" dirty="0" err="1" smtClean="0"/>
              <a:t>ркомендациях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endParaRPr lang="ru-RU" sz="13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70" y="282476"/>
            <a:ext cx="1304657" cy="11583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0799" y="569258"/>
            <a:ext cx="8188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Краевое государственное бюджетное учреждение здравоохранения «Красноярская краевая офтальмологическая клиническая больница имени профессора П.Г. Макарова»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1125</TotalTime>
  <Words>705</Words>
  <Application>Microsoft Office PowerPoint</Application>
  <PresentationFormat>Широкоэкранный</PresentationFormat>
  <Paragraphs>147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 Narrow</vt:lpstr>
      <vt:lpstr>Bahnschrift Light SemiCondensed</vt:lpstr>
      <vt:lpstr>Calibri</vt:lpstr>
      <vt:lpstr>Calibri Light</vt:lpstr>
      <vt:lpstr>Times New Roman</vt:lpstr>
      <vt:lpstr>Ретро</vt:lpstr>
      <vt:lpstr>Краевое государственное бюджетное учреждение здравоохранения «Красноярская краевая офтальмологическая клиническая больница имени профессора П.Г. Макарова»  </vt:lpstr>
      <vt:lpstr>                                         Краевое государственное бюджетное учреждение здравоохранения «Красноярская краевая                                                     офтальмологическая клиническая больница имени профессора П.Г. Макарова» </vt:lpstr>
      <vt:lpstr>Диабетическая ретинопатия (ДР) – специфичное позднее нейромикрососудистое осложнение сахарного диабета (СД), развивающееся, как правило, последовательно от изменений, связанных с повышенной проницаемостью и окклюзией ретинальных сосудов, до появления новообразованных сосудов и фиброглиальной ткани. Является одним из проявлений генерализованной микроангиопатии.   Диабетический макулярный отек (ДМО) – утолщение сетчатки, связанное с накоплением жидкости в межклеточном пространстве нейроэпителия вследствие нарушения гематоретинальных барьеров и несоответствия между транссудацией жидкости и способности к ее реабсорбции.   </vt:lpstr>
      <vt:lpstr> АКТУАЛЬНОСТЬ   Диабетическая ретинопатия является основной причиной слепоты у трудоспособного населения развитых стран и входит в число ведущих причин снижения зрения в возрастной группе старше 65 лет. Подсчитано, что слепота у больных СД развивается в 25 раз чаще, чем в среднем в популяции.   Основными причинами снижения зрения у больных СД являются пролиферативная диабетическая ретинопатия (ПДР) и ДМО.    </vt:lpstr>
      <vt:lpstr>   2001 год     -     26000 больных СД  2011 год     -     50000 больных СД   2014 год     -     70000 больных СД  2024 год      -     99000 больных СД    В Красноярском крае количество больных сахарным диабетом за последние 10 лет фактически удвоилось, следовательно, увеличилось количество больных с диабетической ретинопатией.  </vt:lpstr>
      <vt:lpstr>      Распространенность СД 1 типа в РФ на 01.01.2024                 Регистр сахарного диабета ГНЦ РФ ФГБУ «НМИЦ эндокринологии» Минздрава России</vt:lpstr>
      <vt:lpstr>                                                         Распространенность СД 2 типа в РФ на 01.01.2024                                             Регистр сахарного диабета ГНЦ РФ ФГБУ «НМИЦ эндокринологии» Минздрава России</vt:lpstr>
      <vt:lpstr>     Частота осложнений при СД 1 и СД 2 типа на 01.01.2024                                                                                      На дату 01.01.2023 по данным Центрального регистра СД ГНЦ РФ ФГБУ «НМИЦ эндокринологии» Минздрава России</vt:lpstr>
      <vt:lpstr>   Cоставление государственного регистра больных сахарным диабетом предусматривает применение рекомендованной актуальными клиническими рекомендациями и принятой в большинстве стран классификации E.Kohner, M.Porta (1991).   Классификация ДР, предложенная Kohner E. и Porta M. (1991), выделяет три основных стадии заболевания :                                   1. непролиферативная ДР;                                   2. препролиферативная ДР;                                   3. пролиферативная ДР.  Самой полной на сегодняшний день является классификация Исследовательской группы по изучению раннего лечения ДР (Early Treatment Diabetic Retinopathy Study – ETDRS) 1991 года, которая также может быть использована в клинической практике и упоминается в клинических ркомендациях. </vt:lpstr>
      <vt:lpstr>       </vt:lpstr>
      <vt:lpstr>       Лазерное лечение рекомендуется:  1. рекомендуется проведение панретинальной лазерной коагуляции на стадии препролиферативной ДР ;  2. рекомендуется панретинальная лазерная коагуляция на стадии ПДР (возможно, в сочетании с интравитреальным введением средств, препятствующих новообразованию сосудов );  3. рекомендуется проведение фокальной лазерной коагуляции глазного дна ретинальных новообразованных сосудов при наличии активных новообразованных ретинальных сосудов, несмотря на ранее проведенную панретинальную лазерную коагуляцию, в том числе в сочетании с интравитреальными введениями средств, препятствующих новообразованию сосудов или глюкокортикоидов для местного применения;  4. рекомендуется проведение фокальной лазерной коагуляции глазного по типу «решетки»  при наличии клинически значимого ДМО (  не более 350 мкм), в том числе в сочетании с интравитреальными введениями средств, препятствующих новообразованию сосудов или глюкокортикоидов для местного применения ; </vt:lpstr>
      <vt:lpstr>        </vt:lpstr>
      <vt:lpstr>                Рекомендуется междисциплинарное ведение пациента на всех стадиях ДР и ДМО с целью компенсации системных нарушений. Жесткий контроль уровня глюкозы крови, артериального давления и липидного обмена ассоциированы с меньшей вероятностью развития и меньшей скоростью прогрессирования ДР.                </vt:lpstr>
      <vt:lpstr>        Целевые показатели артериального давления у больных СД.        Целевые уровни показателей липидного обмена у больных СД.        </vt:lpstr>
      <vt:lpstr>        Профилактика и диспансерное наблюдение.  Рекомендуются осмотры врачом-офтальмологом всех пациентов СД с целью выявления диабетических изменений сетчатки. Направление пациентов на обследование осуществляет врач-эндокринолог.            </vt:lpstr>
      <vt:lpstr>                    Частота офтальмологических осмотров пациентов с СД.                 </vt:lpstr>
      <vt:lpstr>                                                                                                                       Спасибо за внимание!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Краевое государственное бюджетное учреждение здравоохранения «Красноярская краевая офтальмологическая клиническая больница имени профессора П.Г. Макарова»  </dc:title>
  <dc:creator>Пользователь</dc:creator>
  <cp:lastModifiedBy>Пользователь</cp:lastModifiedBy>
  <cp:revision>39</cp:revision>
  <cp:lastPrinted>2024-08-07T18:14:51Z</cp:lastPrinted>
  <dcterms:created xsi:type="dcterms:W3CDTF">2024-08-04T17:16:29Z</dcterms:created>
  <dcterms:modified xsi:type="dcterms:W3CDTF">2024-08-07T18:42:41Z</dcterms:modified>
</cp:coreProperties>
</file>