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3.jpeg" ContentType="image/jpeg"/>
  <Override PartName="/ppt/media/image8.jpeg" ContentType="image/jpeg"/>
  <Override PartName="/ppt/media/image11.jpeg" ContentType="image/jpeg"/>
  <Override PartName="/ppt/media/image12.jpeg" ContentType="image/jpeg"/>
  <Override PartName="/ppt/media/image9.jpeg" ContentType="image/jpeg"/>
  <Override PartName="/ppt/media/image7.jpeg" ContentType="image/jpeg"/>
  <Override PartName="/ppt/media/image10.jpeg" ContentType="image/jpeg"/>
  <Override PartName="/ppt/media/image6.jpeg" ContentType="image/jpeg"/>
  <Override PartName="/ppt/media/image1.png" ContentType="image/png"/>
  <Override PartName="/ppt/media/image5.jpeg" ContentType="image/jpeg"/>
  <Override PartName="/ppt/media/image4.jpeg" ContentType="image/jpeg"/>
  <Override PartName="/ppt/media/image25.png" ContentType="image/png"/>
  <Override PartName="/ppt/media/image24.jpeg" ContentType="image/jpeg"/>
  <Override PartName="/ppt/media/image23.jpeg" ContentType="image/jpeg"/>
  <Override PartName="/ppt/media/image21.jpeg" ContentType="image/jpeg"/>
  <Override PartName="/ppt/media/image19.jpeg" ContentType="image/jpeg"/>
  <Override PartName="/ppt/media/image20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3.png" ContentType="image/png"/>
  <Override PartName="/ppt/media/image2.png" ContentType="image/png"/>
  <Override PartName="/ppt/media/image22.jpeg" ContentType="image/jpe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37.xml" ContentType="application/vnd.openxmlformats-officedocument.presentationml.slide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35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37.xml.rels" ContentType="application/vnd.openxmlformats-package.relationships+xml"/>
  <Override PartName="/ppt/slides/_rels/slide2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12.xml.rels" ContentType="application/vnd.openxmlformats-package.relationships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notesSlides/_rels/notesSlide21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2.xml.rels" ContentType="application/vnd.openxmlformats-package.relationships+xml"/>
  <Override PartName="/ppt/notesSlides/notesSlide2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Times New Roman"/>
              </a:rPr>
              <a:t>Для перемещения страницы щёлкните мышью</a:t>
            </a:r>
            <a:endParaRPr b="0" lang="en-GB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76BBDA0-4C76-4583-A74A-BCEDBF81F2CA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sldNum" idx="3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and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2049"/>
          <p:cNvGrpSpPr/>
          <p:nvPr/>
        </p:nvGrpSpPr>
        <p:grpSpPr>
          <a:xfrm>
            <a:off x="0" y="0"/>
            <a:ext cx="9134280" cy="6848280"/>
            <a:chOff x="0" y="0"/>
            <a:chExt cx="9134280" cy="6848280"/>
          </a:xfrm>
        </p:grpSpPr>
        <p:sp>
          <p:nvSpPr>
            <p:cNvPr id="1" name="Shape 2050"/>
            <p:cNvSpPr/>
            <p:nvPr/>
          </p:nvSpPr>
          <p:spPr>
            <a:xfrm>
              <a:off x="0" y="0"/>
              <a:ext cx="3495240" cy="684828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108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2" name="Shape 2051"/>
            <p:cNvSpPr/>
            <p:nvPr/>
          </p:nvSpPr>
          <p:spPr>
            <a:xfrm>
              <a:off x="1716120" y="1690560"/>
              <a:ext cx="7418160" cy="2523600"/>
            </a:xfrm>
            <a:prstGeom prst="rect">
              <a:avLst/>
            </a:prstGeom>
            <a:solidFill>
              <a:srgbClr val="00007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grpSp>
          <p:nvGrpSpPr>
            <p:cNvPr id="3" name="Group 2052"/>
            <p:cNvGrpSpPr/>
            <p:nvPr/>
          </p:nvGrpSpPr>
          <p:grpSpPr>
            <a:xfrm>
              <a:off x="0" y="1066680"/>
              <a:ext cx="2857320" cy="3147840"/>
              <a:chOff x="0" y="1066680"/>
              <a:chExt cx="2857320" cy="3147840"/>
            </a:xfrm>
          </p:grpSpPr>
          <p:sp>
            <p:nvSpPr>
              <p:cNvPr id="4" name="Shape 2053"/>
              <p:cNvSpPr/>
              <p:nvPr/>
            </p:nvSpPr>
            <p:spPr>
              <a:xfrm>
                <a:off x="573120" y="3583080"/>
                <a:ext cx="566280" cy="631440"/>
              </a:xfrm>
              <a:prstGeom prst="rect">
                <a:avLst/>
              </a:prstGeom>
              <a:solidFill>
                <a:srgbClr val="9999cc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5" name="Shape 2054"/>
              <p:cNvSpPr/>
              <p:nvPr/>
            </p:nvSpPr>
            <p:spPr>
              <a:xfrm>
                <a:off x="1716120" y="1690560"/>
                <a:ext cx="563040" cy="632880"/>
              </a:xfrm>
              <a:prstGeom prst="rect">
                <a:avLst/>
              </a:prstGeom>
              <a:solidFill>
                <a:srgbClr val="cccce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6" name="Shape 2055"/>
              <p:cNvSpPr/>
              <p:nvPr/>
            </p:nvSpPr>
            <p:spPr>
              <a:xfrm>
                <a:off x="2281320" y="1066680"/>
                <a:ext cx="576000" cy="624960"/>
              </a:xfrm>
              <a:prstGeom prst="rect">
                <a:avLst/>
              </a:prstGeom>
              <a:solidFill>
                <a:srgbClr val="cccce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7" name="Shape 2056"/>
              <p:cNvSpPr/>
              <p:nvPr/>
            </p:nvSpPr>
            <p:spPr>
              <a:xfrm>
                <a:off x="1141560" y="3583080"/>
                <a:ext cx="574200" cy="631440"/>
              </a:xfrm>
              <a:prstGeom prst="rect">
                <a:avLst/>
              </a:prstGeom>
              <a:solidFill>
                <a:srgbClr val="00007d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8" name="Shape 2057"/>
              <p:cNvSpPr/>
              <p:nvPr/>
            </p:nvSpPr>
            <p:spPr>
              <a:xfrm>
                <a:off x="2281320" y="1690560"/>
                <a:ext cx="576000" cy="632880"/>
              </a:xfrm>
              <a:prstGeom prst="rect">
                <a:avLst/>
              </a:prstGeom>
              <a:solidFill>
                <a:srgbClr val="9999cc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9" name="Shape 2058"/>
              <p:cNvSpPr/>
              <p:nvPr/>
            </p:nvSpPr>
            <p:spPr>
              <a:xfrm>
                <a:off x="1141560" y="2322360"/>
                <a:ext cx="574200" cy="623520"/>
              </a:xfrm>
              <a:prstGeom prst="rect">
                <a:avLst/>
              </a:prstGeom>
              <a:solidFill>
                <a:srgbClr val="cccce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10" name="Shape 2059"/>
              <p:cNvSpPr/>
              <p:nvPr/>
            </p:nvSpPr>
            <p:spPr>
              <a:xfrm>
                <a:off x="0" y="2322360"/>
                <a:ext cx="572760" cy="623520"/>
              </a:xfrm>
              <a:prstGeom prst="rect">
                <a:avLst/>
              </a:prstGeom>
              <a:solidFill>
                <a:srgbClr val="00007d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11" name="Shape 2060"/>
              <p:cNvSpPr/>
              <p:nvPr/>
            </p:nvSpPr>
            <p:spPr>
              <a:xfrm>
                <a:off x="1716120" y="2322360"/>
                <a:ext cx="563040" cy="623520"/>
              </a:xfrm>
              <a:prstGeom prst="rect">
                <a:avLst/>
              </a:prstGeom>
              <a:solidFill>
                <a:srgbClr val="9999cc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12" name="Shape 2061"/>
              <p:cNvSpPr/>
              <p:nvPr/>
            </p:nvSpPr>
            <p:spPr>
              <a:xfrm>
                <a:off x="573120" y="2948040"/>
                <a:ext cx="566280" cy="634680"/>
              </a:xfrm>
              <a:prstGeom prst="rect">
                <a:avLst/>
              </a:prstGeom>
              <a:solidFill>
                <a:srgbClr val="cccce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13" name="Shape 2062"/>
              <p:cNvSpPr/>
              <p:nvPr/>
            </p:nvSpPr>
            <p:spPr>
              <a:xfrm>
                <a:off x="1141560" y="2948040"/>
                <a:ext cx="574200" cy="634680"/>
              </a:xfrm>
              <a:prstGeom prst="rect">
                <a:avLst/>
              </a:prstGeom>
              <a:solidFill>
                <a:srgbClr val="9999cc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</p:grpSp>
      </p:grpSp>
      <p:sp>
        <p:nvSpPr>
          <p:cNvPr id="14" name="Shape 2063"/>
          <p:cNvSpPr/>
          <p:nvPr/>
        </p:nvSpPr>
        <p:spPr>
          <a:xfrm>
            <a:off x="457200" y="6248520"/>
            <a:ext cx="2131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sp>
        <p:nvSpPr>
          <p:cNvPr id="15" name="Shape 2064"/>
          <p:cNvSpPr/>
          <p:nvPr/>
        </p:nvSpPr>
        <p:spPr>
          <a:xfrm>
            <a:off x="3124080" y="6248520"/>
            <a:ext cx="28936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971800" y="1828800"/>
            <a:ext cx="6009840" cy="219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defTabSz="4492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Arial"/>
              </a:rPr>
              <a:t>Для правки текста заглавия 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Arial"/>
              </a:rPr>
              <a:t>щёлкните мышью</a:t>
            </a:r>
            <a:endParaRPr b="0" lang="en-GB" sz="4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8219880" cy="451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 defTabSz="44928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Arial"/>
              </a:rPr>
              <a:t>Для правки структуры щёлкните мышью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743040" indent="-285840" defTabSz="44928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Второй уровень структуры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marL="1143000" indent="-228600" defTabSz="4492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Arial"/>
              </a:rPr>
              <a:t>Третий уровень структуры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1600200" indent="-228600" defTabSz="44928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Четвёртый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057400" indent="-228600" defTabSz="44928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Пятый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057400" indent="-228600" defTabSz="44928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Шестой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057400" indent="-228600" defTabSz="44928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Седьмой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49"/>
          <p:cNvGrpSpPr/>
          <p:nvPr/>
        </p:nvGrpSpPr>
        <p:grpSpPr>
          <a:xfrm>
            <a:off x="0" y="0"/>
            <a:ext cx="9134280" cy="6848280"/>
            <a:chOff x="0" y="0"/>
            <a:chExt cx="9134280" cy="6848280"/>
          </a:xfrm>
        </p:grpSpPr>
        <p:sp>
          <p:nvSpPr>
            <p:cNvPr id="21" name="Shape 2050"/>
            <p:cNvSpPr/>
            <p:nvPr/>
          </p:nvSpPr>
          <p:spPr>
            <a:xfrm>
              <a:off x="0" y="0"/>
              <a:ext cx="3495240" cy="684828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108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22" name="Shape 2051"/>
            <p:cNvSpPr/>
            <p:nvPr/>
          </p:nvSpPr>
          <p:spPr>
            <a:xfrm>
              <a:off x="1716120" y="1690560"/>
              <a:ext cx="7418160" cy="2523600"/>
            </a:xfrm>
            <a:prstGeom prst="rect">
              <a:avLst/>
            </a:prstGeom>
            <a:solidFill>
              <a:srgbClr val="00007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grpSp>
          <p:nvGrpSpPr>
            <p:cNvPr id="23" name="Group 2052"/>
            <p:cNvGrpSpPr/>
            <p:nvPr/>
          </p:nvGrpSpPr>
          <p:grpSpPr>
            <a:xfrm>
              <a:off x="0" y="1066680"/>
              <a:ext cx="2857320" cy="3147840"/>
              <a:chOff x="0" y="1066680"/>
              <a:chExt cx="2857320" cy="3147840"/>
            </a:xfrm>
          </p:grpSpPr>
          <p:sp>
            <p:nvSpPr>
              <p:cNvPr id="24" name="Shape 2053"/>
              <p:cNvSpPr/>
              <p:nvPr/>
            </p:nvSpPr>
            <p:spPr>
              <a:xfrm>
                <a:off x="573120" y="3583080"/>
                <a:ext cx="566280" cy="631440"/>
              </a:xfrm>
              <a:prstGeom prst="rect">
                <a:avLst/>
              </a:prstGeom>
              <a:solidFill>
                <a:srgbClr val="9999cc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25" name="Shape 2054"/>
              <p:cNvSpPr/>
              <p:nvPr/>
            </p:nvSpPr>
            <p:spPr>
              <a:xfrm>
                <a:off x="1716120" y="1690560"/>
                <a:ext cx="563040" cy="632880"/>
              </a:xfrm>
              <a:prstGeom prst="rect">
                <a:avLst/>
              </a:prstGeom>
              <a:solidFill>
                <a:srgbClr val="cccce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26" name="Shape 2055"/>
              <p:cNvSpPr/>
              <p:nvPr/>
            </p:nvSpPr>
            <p:spPr>
              <a:xfrm>
                <a:off x="2281320" y="1066680"/>
                <a:ext cx="576000" cy="624960"/>
              </a:xfrm>
              <a:prstGeom prst="rect">
                <a:avLst/>
              </a:prstGeom>
              <a:solidFill>
                <a:srgbClr val="cccce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27" name="Shape 2056"/>
              <p:cNvSpPr/>
              <p:nvPr/>
            </p:nvSpPr>
            <p:spPr>
              <a:xfrm>
                <a:off x="1141560" y="3583080"/>
                <a:ext cx="574200" cy="631440"/>
              </a:xfrm>
              <a:prstGeom prst="rect">
                <a:avLst/>
              </a:prstGeom>
              <a:solidFill>
                <a:srgbClr val="00007d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28" name="Shape 2057"/>
              <p:cNvSpPr/>
              <p:nvPr/>
            </p:nvSpPr>
            <p:spPr>
              <a:xfrm>
                <a:off x="2281320" y="1690560"/>
                <a:ext cx="576000" cy="632880"/>
              </a:xfrm>
              <a:prstGeom prst="rect">
                <a:avLst/>
              </a:prstGeom>
              <a:solidFill>
                <a:srgbClr val="9999cc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29" name="Shape 2058"/>
              <p:cNvSpPr/>
              <p:nvPr/>
            </p:nvSpPr>
            <p:spPr>
              <a:xfrm>
                <a:off x="1141560" y="2322360"/>
                <a:ext cx="574200" cy="623520"/>
              </a:xfrm>
              <a:prstGeom prst="rect">
                <a:avLst/>
              </a:prstGeom>
              <a:solidFill>
                <a:srgbClr val="cccce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30" name="Shape 2059"/>
              <p:cNvSpPr/>
              <p:nvPr/>
            </p:nvSpPr>
            <p:spPr>
              <a:xfrm>
                <a:off x="0" y="2322360"/>
                <a:ext cx="572760" cy="623520"/>
              </a:xfrm>
              <a:prstGeom prst="rect">
                <a:avLst/>
              </a:prstGeom>
              <a:solidFill>
                <a:srgbClr val="00007d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31" name="Shape 2060"/>
              <p:cNvSpPr/>
              <p:nvPr/>
            </p:nvSpPr>
            <p:spPr>
              <a:xfrm>
                <a:off x="1716120" y="2322360"/>
                <a:ext cx="563040" cy="623520"/>
              </a:xfrm>
              <a:prstGeom prst="rect">
                <a:avLst/>
              </a:prstGeom>
              <a:solidFill>
                <a:srgbClr val="9999cc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32" name="Shape 2061"/>
              <p:cNvSpPr/>
              <p:nvPr/>
            </p:nvSpPr>
            <p:spPr>
              <a:xfrm>
                <a:off x="573120" y="2948040"/>
                <a:ext cx="566280" cy="634680"/>
              </a:xfrm>
              <a:prstGeom prst="rect">
                <a:avLst/>
              </a:prstGeom>
              <a:solidFill>
                <a:srgbClr val="cccce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  <p:sp>
            <p:nvSpPr>
              <p:cNvPr id="33" name="Shape 2062"/>
              <p:cNvSpPr/>
              <p:nvPr/>
            </p:nvSpPr>
            <p:spPr>
              <a:xfrm>
                <a:off x="1141560" y="2948040"/>
                <a:ext cx="574200" cy="634680"/>
              </a:xfrm>
              <a:prstGeom prst="rect">
                <a:avLst/>
              </a:prstGeom>
              <a:solidFill>
                <a:srgbClr val="9999cc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4928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400" spc="-1" strike="noStrike">
                  <a:solidFill>
                    <a:srgbClr val="ffffff"/>
                  </a:solidFill>
                  <a:latin typeface="Times New Roman"/>
                  <a:ea typeface="Microsoft YaHei"/>
                </a:endParaRPr>
              </a:p>
            </p:txBody>
          </p:sp>
        </p:grpSp>
      </p:grpSp>
      <p:sp>
        <p:nvSpPr>
          <p:cNvPr id="34" name="Shape 2063"/>
          <p:cNvSpPr/>
          <p:nvPr/>
        </p:nvSpPr>
        <p:spPr>
          <a:xfrm>
            <a:off x="457200" y="6248520"/>
            <a:ext cx="2131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sp>
        <p:nvSpPr>
          <p:cNvPr id="35" name="Shape 2064"/>
          <p:cNvSpPr/>
          <p:nvPr/>
        </p:nvSpPr>
        <p:spPr>
          <a:xfrm>
            <a:off x="3124080" y="6248520"/>
            <a:ext cx="28936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2400" spc="-1" strike="noStrike">
                <a:solidFill>
                  <a:srgbClr val="ffffff"/>
                </a:solidFill>
                <a:latin typeface="Times New Roman"/>
              </a:rPr>
              <a:t>Для правки текста заглавия щёлкните мышью</a:t>
            </a:r>
            <a:endParaRPr b="0" lang="en-GB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025"/>
          <p:cNvSpPr/>
          <p:nvPr/>
        </p:nvSpPr>
        <p:spPr>
          <a:xfrm>
            <a:off x="3124080" y="6245280"/>
            <a:ext cx="289368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grpSp>
        <p:nvGrpSpPr>
          <p:cNvPr id="39" name="Group 1027"/>
          <p:cNvGrpSpPr/>
          <p:nvPr/>
        </p:nvGrpSpPr>
        <p:grpSpPr>
          <a:xfrm>
            <a:off x="0" y="0"/>
            <a:ext cx="9134280" cy="536400"/>
            <a:chOff x="0" y="0"/>
            <a:chExt cx="9134280" cy="536400"/>
          </a:xfrm>
        </p:grpSpPr>
        <p:sp>
          <p:nvSpPr>
            <p:cNvPr id="40" name="Shape 1028"/>
            <p:cNvSpPr/>
            <p:nvPr/>
          </p:nvSpPr>
          <p:spPr>
            <a:xfrm>
              <a:off x="0" y="0"/>
              <a:ext cx="275760" cy="52344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108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41" name="Shape 1029"/>
            <p:cNvSpPr/>
            <p:nvPr/>
          </p:nvSpPr>
          <p:spPr>
            <a:xfrm>
              <a:off x="412920" y="135000"/>
              <a:ext cx="8721360" cy="26460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108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42" name="Shape 1030"/>
            <p:cNvSpPr/>
            <p:nvPr/>
          </p:nvSpPr>
          <p:spPr>
            <a:xfrm>
              <a:off x="409680" y="135000"/>
              <a:ext cx="128160" cy="13140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43" name="Shape 1031"/>
            <p:cNvSpPr/>
            <p:nvPr/>
          </p:nvSpPr>
          <p:spPr>
            <a:xfrm>
              <a:off x="547560" y="0"/>
              <a:ext cx="129960" cy="12816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44" name="Shape 1032"/>
            <p:cNvSpPr/>
            <p:nvPr/>
          </p:nvSpPr>
          <p:spPr>
            <a:xfrm>
              <a:off x="547560" y="135000"/>
              <a:ext cx="129960" cy="13140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45" name="Shape 1033"/>
            <p:cNvSpPr/>
            <p:nvPr/>
          </p:nvSpPr>
          <p:spPr>
            <a:xfrm>
              <a:off x="274680" y="274680"/>
              <a:ext cx="126720" cy="12816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46" name="Shape 1034"/>
            <p:cNvSpPr/>
            <p:nvPr/>
          </p:nvSpPr>
          <p:spPr>
            <a:xfrm>
              <a:off x="131760" y="136440"/>
              <a:ext cx="131400" cy="128160"/>
            </a:xfrm>
            <a:prstGeom prst="rect">
              <a:avLst/>
            </a:prstGeom>
            <a:solidFill>
              <a:srgbClr val="00007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47" name="Shape 1035"/>
            <p:cNvSpPr/>
            <p:nvPr/>
          </p:nvSpPr>
          <p:spPr>
            <a:xfrm>
              <a:off x="409680" y="271440"/>
              <a:ext cx="128160" cy="12816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48" name="Shape 1036"/>
            <p:cNvSpPr/>
            <p:nvPr/>
          </p:nvSpPr>
          <p:spPr>
            <a:xfrm>
              <a:off x="274680" y="409680"/>
              <a:ext cx="126720" cy="12672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</p:grpSp>
      <p:sp>
        <p:nvSpPr>
          <p:cNvPr id="49" name="Shape 1039"/>
          <p:cNvSpPr/>
          <p:nvPr/>
        </p:nvSpPr>
        <p:spPr>
          <a:xfrm>
            <a:off x="457200" y="6245280"/>
            <a:ext cx="2131560" cy="47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425520"/>
            <a:ext cx="8219880" cy="1425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defTabSz="4492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Arial"/>
              </a:rPr>
              <a:t>Для правки текста заглавия щёлкните мышью</a:t>
            </a:r>
            <a:endParaRPr b="0" lang="en-GB" sz="4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981080"/>
            <a:ext cx="8219880" cy="38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3080" defTabSz="44928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Arial"/>
              </a:rPr>
              <a:t>Для правки структуры щёлкните мышью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743040" indent="-285840" defTabSz="44928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Arial"/>
              </a:rPr>
              <a:t>Второй уровень структуры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marL="1143000" indent="-228600" defTabSz="44928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Arial"/>
              </a:rPr>
              <a:t>Третий уровень структуры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1600200" indent="-228600" defTabSz="44928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Четвёртый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057400" indent="-228600" defTabSz="44928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Пятый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057400" indent="-228600" defTabSz="44928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Шестой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057400" indent="-228600" defTabSz="44928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Arial"/>
              </a:rPr>
              <a:t>Седьмой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1025"/>
          <p:cNvSpPr/>
          <p:nvPr/>
        </p:nvSpPr>
        <p:spPr>
          <a:xfrm>
            <a:off x="3124080" y="6245280"/>
            <a:ext cx="289368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grpSp>
        <p:nvGrpSpPr>
          <p:cNvPr id="55" name="Group 1027"/>
          <p:cNvGrpSpPr/>
          <p:nvPr/>
        </p:nvGrpSpPr>
        <p:grpSpPr>
          <a:xfrm>
            <a:off x="0" y="0"/>
            <a:ext cx="9134280" cy="536400"/>
            <a:chOff x="0" y="0"/>
            <a:chExt cx="9134280" cy="536400"/>
          </a:xfrm>
        </p:grpSpPr>
        <p:sp>
          <p:nvSpPr>
            <p:cNvPr id="56" name="Shape 1028"/>
            <p:cNvSpPr/>
            <p:nvPr/>
          </p:nvSpPr>
          <p:spPr>
            <a:xfrm>
              <a:off x="0" y="0"/>
              <a:ext cx="275760" cy="52344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108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57" name="Shape 1029"/>
            <p:cNvSpPr/>
            <p:nvPr/>
          </p:nvSpPr>
          <p:spPr>
            <a:xfrm>
              <a:off x="412920" y="135000"/>
              <a:ext cx="8721360" cy="26460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108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58" name="Shape 1030"/>
            <p:cNvSpPr/>
            <p:nvPr/>
          </p:nvSpPr>
          <p:spPr>
            <a:xfrm>
              <a:off x="409680" y="135000"/>
              <a:ext cx="128160" cy="13140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59" name="Shape 1031"/>
            <p:cNvSpPr/>
            <p:nvPr/>
          </p:nvSpPr>
          <p:spPr>
            <a:xfrm>
              <a:off x="547560" y="0"/>
              <a:ext cx="129960" cy="12816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60" name="Shape 1032"/>
            <p:cNvSpPr/>
            <p:nvPr/>
          </p:nvSpPr>
          <p:spPr>
            <a:xfrm>
              <a:off x="547560" y="135000"/>
              <a:ext cx="129960" cy="13140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61" name="Shape 1033"/>
            <p:cNvSpPr/>
            <p:nvPr/>
          </p:nvSpPr>
          <p:spPr>
            <a:xfrm>
              <a:off x="274680" y="274680"/>
              <a:ext cx="126720" cy="12816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62" name="Shape 1034"/>
            <p:cNvSpPr/>
            <p:nvPr/>
          </p:nvSpPr>
          <p:spPr>
            <a:xfrm>
              <a:off x="131760" y="136440"/>
              <a:ext cx="131400" cy="128160"/>
            </a:xfrm>
            <a:prstGeom prst="rect">
              <a:avLst/>
            </a:prstGeom>
            <a:solidFill>
              <a:srgbClr val="00007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63" name="Shape 1035"/>
            <p:cNvSpPr/>
            <p:nvPr/>
          </p:nvSpPr>
          <p:spPr>
            <a:xfrm>
              <a:off x="409680" y="271440"/>
              <a:ext cx="128160" cy="12816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64" name="Shape 1036"/>
            <p:cNvSpPr/>
            <p:nvPr/>
          </p:nvSpPr>
          <p:spPr>
            <a:xfrm>
              <a:off x="274680" y="409680"/>
              <a:ext cx="126720" cy="12672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</p:grpSp>
      <p:sp>
        <p:nvSpPr>
          <p:cNvPr id="65" name="Shape 1039"/>
          <p:cNvSpPr/>
          <p:nvPr/>
        </p:nvSpPr>
        <p:spPr>
          <a:xfrm>
            <a:off x="457200" y="6245280"/>
            <a:ext cx="2131560" cy="47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2400" spc="-1" strike="noStrike">
                <a:solidFill>
                  <a:srgbClr val="ffffff"/>
                </a:solidFill>
                <a:latin typeface="Times New Roman"/>
              </a:rPr>
              <a:t>Для правки текста заглавия щёлкните мышью</a:t>
            </a:r>
            <a:endParaRPr b="0" lang="en-GB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1025"/>
          <p:cNvSpPr/>
          <p:nvPr/>
        </p:nvSpPr>
        <p:spPr>
          <a:xfrm>
            <a:off x="3124080" y="6245280"/>
            <a:ext cx="289368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grpSp>
        <p:nvGrpSpPr>
          <p:cNvPr id="69" name="Group 1027"/>
          <p:cNvGrpSpPr/>
          <p:nvPr/>
        </p:nvGrpSpPr>
        <p:grpSpPr>
          <a:xfrm>
            <a:off x="0" y="0"/>
            <a:ext cx="9134280" cy="536400"/>
            <a:chOff x="0" y="0"/>
            <a:chExt cx="9134280" cy="536400"/>
          </a:xfrm>
        </p:grpSpPr>
        <p:sp>
          <p:nvSpPr>
            <p:cNvPr id="70" name="Shape 1028"/>
            <p:cNvSpPr/>
            <p:nvPr/>
          </p:nvSpPr>
          <p:spPr>
            <a:xfrm>
              <a:off x="0" y="0"/>
              <a:ext cx="275760" cy="52344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108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71" name="Shape 1029"/>
            <p:cNvSpPr/>
            <p:nvPr/>
          </p:nvSpPr>
          <p:spPr>
            <a:xfrm>
              <a:off x="412920" y="135000"/>
              <a:ext cx="8721360" cy="26460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108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72" name="Shape 1030"/>
            <p:cNvSpPr/>
            <p:nvPr/>
          </p:nvSpPr>
          <p:spPr>
            <a:xfrm>
              <a:off x="409680" y="135000"/>
              <a:ext cx="128160" cy="13140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73" name="Shape 1031"/>
            <p:cNvSpPr/>
            <p:nvPr/>
          </p:nvSpPr>
          <p:spPr>
            <a:xfrm>
              <a:off x="547560" y="0"/>
              <a:ext cx="129960" cy="12816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74" name="Shape 1032"/>
            <p:cNvSpPr/>
            <p:nvPr/>
          </p:nvSpPr>
          <p:spPr>
            <a:xfrm>
              <a:off x="547560" y="135000"/>
              <a:ext cx="129960" cy="13140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75" name="Shape 1033"/>
            <p:cNvSpPr/>
            <p:nvPr/>
          </p:nvSpPr>
          <p:spPr>
            <a:xfrm>
              <a:off x="274680" y="274680"/>
              <a:ext cx="126720" cy="128160"/>
            </a:xfrm>
            <a:prstGeom prst="rect">
              <a:avLst/>
            </a:prstGeom>
            <a:solidFill>
              <a:srgbClr val="cccce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76" name="Shape 1034"/>
            <p:cNvSpPr/>
            <p:nvPr/>
          </p:nvSpPr>
          <p:spPr>
            <a:xfrm>
              <a:off x="131760" y="136440"/>
              <a:ext cx="131400" cy="128160"/>
            </a:xfrm>
            <a:prstGeom prst="rect">
              <a:avLst/>
            </a:prstGeom>
            <a:solidFill>
              <a:srgbClr val="00007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77" name="Shape 1035"/>
            <p:cNvSpPr/>
            <p:nvPr/>
          </p:nvSpPr>
          <p:spPr>
            <a:xfrm>
              <a:off x="409680" y="271440"/>
              <a:ext cx="128160" cy="12816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  <p:sp>
          <p:nvSpPr>
            <p:cNvPr id="78" name="Shape 1036"/>
            <p:cNvSpPr/>
            <p:nvPr/>
          </p:nvSpPr>
          <p:spPr>
            <a:xfrm>
              <a:off x="274680" y="409680"/>
              <a:ext cx="126720" cy="126720"/>
            </a:xfrm>
            <a:prstGeom prst="rect">
              <a:avLst/>
            </a:prstGeom>
            <a:solidFill>
              <a:srgbClr val="9999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49280">
                <a:lnSpc>
                  <a:spcPct val="100000"/>
                </a:lnSpc>
                <a:tabLst>
                  <a:tab algn="l" pos="0"/>
                </a:tabLst>
              </a:pPr>
              <a:endParaRPr b="0" lang="en-GB" sz="1400" spc="-1" strike="noStrike">
                <a:solidFill>
                  <a:srgbClr val="ffffff"/>
                </a:solidFill>
                <a:latin typeface="Times New Roman"/>
                <a:ea typeface="Microsoft YaHei"/>
              </a:endParaRPr>
            </a:p>
          </p:txBody>
        </p:sp>
      </p:grpSp>
      <p:sp>
        <p:nvSpPr>
          <p:cNvPr id="79" name="Shape 1039"/>
          <p:cNvSpPr/>
          <p:nvPr/>
        </p:nvSpPr>
        <p:spPr>
          <a:xfrm>
            <a:off x="457200" y="6245280"/>
            <a:ext cx="2131560" cy="47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en-GB" sz="1400" spc="-1" strike="noStrike">
              <a:solidFill>
                <a:srgbClr val="ffffff"/>
              </a:solidFill>
              <a:latin typeface="Times New Roman"/>
              <a:ea typeface="Microsoft YaHei"/>
            </a:endParaRPr>
          </a:p>
        </p:txBody>
      </p:sp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425520"/>
            <a:ext cx="8222760" cy="1428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r>
              <a:rPr b="0" lang="en-GB" sz="4400" spc="-1" strike="noStrike">
                <a:solidFill>
                  <a:srgbClr val="ffffff"/>
                </a:solidFill>
                <a:latin typeface="Times New Roman"/>
              </a:rPr>
              <a:t>Для правки текста заглавия щёлкните мышью</a:t>
            </a:r>
            <a:endParaRPr b="0" lang="en-GB" sz="4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981080"/>
            <a:ext cx="8222760" cy="387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5121"/>
          <p:cNvSpPr/>
          <p:nvPr/>
        </p:nvSpPr>
        <p:spPr>
          <a:xfrm>
            <a:off x="2951280" y="1440000"/>
            <a:ext cx="5184360" cy="283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Наиболее часто встречающиеся ошибки при направлении на очную консультацию и ТМК взрослых пациентов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Shape 5122"/>
          <p:cNvSpPr/>
          <p:nvPr/>
        </p:nvSpPr>
        <p:spPr>
          <a:xfrm>
            <a:off x="2971800" y="4267080"/>
            <a:ext cx="6019560" cy="175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90000"/>
              </a:lnSpc>
              <a:spcBef>
                <a:spcPts val="649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Бурмистрова К.К.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90000"/>
              </a:lnSpc>
              <a:spcBef>
                <a:spcPts val="649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Зав.консультативно-поликлиническим отделением КГБУЗ ККОКБ им. профессора П.Г. Макарова.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90000"/>
              </a:lnSpc>
              <a:spcBef>
                <a:spcPts val="649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14.05.2026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90000"/>
              </a:lnSpc>
              <a:spcBef>
                <a:spcPts val="649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1624320" y="439200"/>
            <a:ext cx="5730120" cy="610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6145"/>
          <p:cNvSpPr/>
          <p:nvPr/>
        </p:nvSpPr>
        <p:spPr>
          <a:xfrm>
            <a:off x="500040" y="642960"/>
            <a:ext cx="8229240" cy="14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КГБУЗ «Ужурская РБ»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Shape 6146"/>
          <p:cNvSpPr/>
          <p:nvPr/>
        </p:nvSpPr>
        <p:spPr>
          <a:xfrm>
            <a:off x="500040" y="2571840"/>
            <a:ext cx="800064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Последняя ТМК в системе РТС от 30.01.2026.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2134800" y="457920"/>
            <a:ext cx="4908600" cy="6035040"/>
          </a:xfrm>
          <a:prstGeom prst="rect">
            <a:avLst/>
          </a:prstGeom>
          <a:ln w="0">
            <a:noFill/>
          </a:ln>
        </p:spPr>
      </p:pic>
      <p:sp>
        <p:nvSpPr>
          <p:cNvPr id="117" name=""/>
          <p:cNvSpPr/>
          <p:nvPr/>
        </p:nvSpPr>
        <p:spPr>
          <a:xfrm>
            <a:off x="4485960" y="2638800"/>
            <a:ext cx="1294200" cy="16848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3555000" y="1203480"/>
            <a:ext cx="1159920" cy="1771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6145"/>
          <p:cNvSpPr/>
          <p:nvPr/>
        </p:nvSpPr>
        <p:spPr>
          <a:xfrm>
            <a:off x="710640" y="1915920"/>
            <a:ext cx="8229240" cy="14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КГБУЗ « КГП №4»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Shape 6146"/>
          <p:cNvSpPr/>
          <p:nvPr/>
        </p:nvSpPr>
        <p:spPr>
          <a:xfrm>
            <a:off x="500040" y="2727360"/>
            <a:ext cx="800064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Microsoft YaHei"/>
              </a:rPr>
              <a:t>ПАПа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2337840" y="439560"/>
            <a:ext cx="4704840" cy="6273360"/>
          </a:xfrm>
          <a:prstGeom prst="rect">
            <a:avLst/>
          </a:prstGeom>
          <a:ln w="0">
            <a:noFill/>
          </a:ln>
        </p:spPr>
      </p:pic>
      <p:sp>
        <p:nvSpPr>
          <p:cNvPr id="122" name=""/>
          <p:cNvSpPr/>
          <p:nvPr/>
        </p:nvSpPr>
        <p:spPr>
          <a:xfrm>
            <a:off x="4177080" y="2685960"/>
            <a:ext cx="880560" cy="22356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"/>
          <p:cNvSpPr/>
          <p:nvPr/>
        </p:nvSpPr>
        <p:spPr>
          <a:xfrm>
            <a:off x="2538720" y="3281400"/>
            <a:ext cx="4419360" cy="39024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4" name=""/>
          <p:cNvSpPr/>
          <p:nvPr/>
        </p:nvSpPr>
        <p:spPr>
          <a:xfrm>
            <a:off x="3240000" y="4742280"/>
            <a:ext cx="90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"/>
          <p:cNvSpPr/>
          <p:nvPr/>
        </p:nvSpPr>
        <p:spPr>
          <a:xfrm>
            <a:off x="3420000" y="4922280"/>
            <a:ext cx="108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6145"/>
          <p:cNvSpPr/>
          <p:nvPr/>
        </p:nvSpPr>
        <p:spPr>
          <a:xfrm>
            <a:off x="339840" y="642960"/>
            <a:ext cx="838944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КГБУЗ «КМБ№3» Поликлиника №2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Shape 6146"/>
          <p:cNvSpPr/>
          <p:nvPr/>
        </p:nvSpPr>
        <p:spPr>
          <a:xfrm>
            <a:off x="500040" y="2571840"/>
            <a:ext cx="800064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2089080" y="216720"/>
            <a:ext cx="4889520" cy="6519240"/>
          </a:xfrm>
          <a:prstGeom prst="rect">
            <a:avLst/>
          </a:prstGeom>
          <a:ln w="0">
            <a:noFill/>
          </a:ln>
        </p:spPr>
      </p:pic>
      <p:sp>
        <p:nvSpPr>
          <p:cNvPr id="129" name=""/>
          <p:cNvSpPr/>
          <p:nvPr/>
        </p:nvSpPr>
        <p:spPr>
          <a:xfrm>
            <a:off x="3785400" y="1649160"/>
            <a:ext cx="902160" cy="23508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"/>
          <p:cNvSpPr/>
          <p:nvPr/>
        </p:nvSpPr>
        <p:spPr>
          <a:xfrm>
            <a:off x="2171160" y="2301120"/>
            <a:ext cx="4266000" cy="35064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"/>
          <p:cNvSpPr/>
          <p:nvPr/>
        </p:nvSpPr>
        <p:spPr>
          <a:xfrm>
            <a:off x="2880000" y="3662280"/>
            <a:ext cx="90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"/>
          <p:cNvSpPr/>
          <p:nvPr/>
        </p:nvSpPr>
        <p:spPr>
          <a:xfrm>
            <a:off x="3060000" y="3842280"/>
            <a:ext cx="90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6145"/>
          <p:cNvSpPr/>
          <p:nvPr/>
        </p:nvSpPr>
        <p:spPr>
          <a:xfrm>
            <a:off x="710640" y="1915920"/>
            <a:ext cx="8229240" cy="14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КГБУЗ « КГП №4»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Пациентка была на консультации в ВКПО ККОКБ 21.04.2026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Shape 6146"/>
          <p:cNvSpPr/>
          <p:nvPr/>
        </p:nvSpPr>
        <p:spPr>
          <a:xfrm>
            <a:off x="500040" y="2681640"/>
            <a:ext cx="800064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Microsoft YaHei"/>
              </a:rPr>
              <a:t>ПАПа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1316160" y="815040"/>
            <a:ext cx="6511320" cy="567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1704600" y="503640"/>
            <a:ext cx="6090120" cy="6163560"/>
          </a:xfrm>
          <a:prstGeom prst="rect">
            <a:avLst/>
          </a:prstGeom>
          <a:ln w="0">
            <a:noFill/>
          </a:ln>
        </p:spPr>
      </p:pic>
      <p:sp>
        <p:nvSpPr>
          <p:cNvPr id="137" name=""/>
          <p:cNvSpPr/>
          <p:nvPr/>
        </p:nvSpPr>
        <p:spPr>
          <a:xfrm>
            <a:off x="3096000" y="4778280"/>
            <a:ext cx="90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"/>
          <p:cNvSpPr/>
          <p:nvPr/>
        </p:nvSpPr>
        <p:spPr>
          <a:xfrm>
            <a:off x="6120000" y="5040000"/>
            <a:ext cx="162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3600000" y="6002280"/>
            <a:ext cx="162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973520" y="166320"/>
            <a:ext cx="4510440" cy="672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1686240" y="400680"/>
            <a:ext cx="5238360" cy="6129000"/>
          </a:xfrm>
          <a:prstGeom prst="rect">
            <a:avLst/>
          </a:prstGeom>
          <a:ln w="0">
            <a:noFill/>
          </a:ln>
        </p:spPr>
      </p:pic>
      <p:sp>
        <p:nvSpPr>
          <p:cNvPr id="141" name=""/>
          <p:cNvSpPr/>
          <p:nvPr/>
        </p:nvSpPr>
        <p:spPr>
          <a:xfrm>
            <a:off x="3570840" y="817560"/>
            <a:ext cx="1865520" cy="1171080"/>
          </a:xfrm>
          <a:prstGeom prst="irregularSeal2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6145"/>
          <p:cNvSpPr/>
          <p:nvPr/>
        </p:nvSpPr>
        <p:spPr>
          <a:xfrm>
            <a:off x="457200" y="688680"/>
            <a:ext cx="8229240" cy="14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Shape 6146"/>
          <p:cNvSpPr/>
          <p:nvPr/>
        </p:nvSpPr>
        <p:spPr>
          <a:xfrm>
            <a:off x="457200" y="2626560"/>
            <a:ext cx="800064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"/>
          <p:cNvSpPr/>
          <p:nvPr/>
        </p:nvSpPr>
        <p:spPr>
          <a:xfrm>
            <a:off x="1228320" y="1501920"/>
            <a:ext cx="6844680" cy="22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t">
            <a:sp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4800" spc="-1" strike="noStrike">
                <a:solidFill>
                  <a:srgbClr val="000000"/>
                </a:solidFill>
                <a:latin typeface="Arial"/>
                <a:ea typeface="Arial"/>
              </a:rPr>
              <a:t>Телеконсультации в системе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4800" spc="-1" strike="noStrike">
                <a:solidFill>
                  <a:srgbClr val="000000"/>
                </a:solidFill>
                <a:latin typeface="Arial"/>
                <a:ea typeface="Arial"/>
              </a:rPr>
              <a:t>РТС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6145"/>
          <p:cNvSpPr/>
          <p:nvPr/>
        </p:nvSpPr>
        <p:spPr>
          <a:xfrm>
            <a:off x="500040" y="642960"/>
            <a:ext cx="8229240" cy="14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Рыбинская РБ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Shape 6146"/>
          <p:cNvSpPr/>
          <p:nvPr/>
        </p:nvSpPr>
        <p:spPr>
          <a:xfrm>
            <a:off x="577800" y="1688760"/>
            <a:ext cx="7922880" cy="417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1.Пациент через ТМК  записан на плановую консультацию в ВКПО ККОКБ на 21.05.2026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2.Пациент с направлением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CITO!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 от врача-офтальмолога приезжает 07.05.2026 в ОНОП для определения тактики ведения(ИВВ или лазер по жизненным показаниям)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803160" y="-1886760"/>
            <a:ext cx="7427520" cy="9426960"/>
          </a:xfrm>
          <a:prstGeom prst="rect">
            <a:avLst/>
          </a:prstGeom>
          <a:ln w="0">
            <a:noFill/>
          </a:ln>
        </p:spPr>
      </p:pic>
      <p:sp>
        <p:nvSpPr>
          <p:cNvPr id="148" name=""/>
          <p:cNvSpPr/>
          <p:nvPr/>
        </p:nvSpPr>
        <p:spPr>
          <a:xfrm>
            <a:off x="4579560" y="1905120"/>
            <a:ext cx="1578240" cy="14256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"/>
          <p:cNvSpPr/>
          <p:nvPr/>
        </p:nvSpPr>
        <p:spPr>
          <a:xfrm>
            <a:off x="1048320" y="3320280"/>
            <a:ext cx="7182000" cy="65268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"/>
          <p:cNvSpPr/>
          <p:nvPr/>
        </p:nvSpPr>
        <p:spPr>
          <a:xfrm>
            <a:off x="2268000" y="3122280"/>
            <a:ext cx="162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1093320" y="567720"/>
            <a:ext cx="7174800" cy="6073920"/>
          </a:xfrm>
          <a:prstGeom prst="rect">
            <a:avLst/>
          </a:prstGeom>
          <a:ln w="0">
            <a:noFill/>
          </a:ln>
        </p:spPr>
      </p:pic>
      <p:sp>
        <p:nvSpPr>
          <p:cNvPr id="152" name=""/>
          <p:cNvSpPr/>
          <p:nvPr/>
        </p:nvSpPr>
        <p:spPr>
          <a:xfrm>
            <a:off x="2171520" y="1168560"/>
            <a:ext cx="1474200" cy="520200"/>
          </a:xfrm>
          <a:prstGeom prst="irregularSeal2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"/>
          <p:cNvSpPr/>
          <p:nvPr/>
        </p:nvSpPr>
        <p:spPr>
          <a:xfrm>
            <a:off x="4680000" y="4068000"/>
            <a:ext cx="162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1264680" y="284040"/>
            <a:ext cx="6428160" cy="6529680"/>
          </a:xfrm>
          <a:prstGeom prst="rect">
            <a:avLst/>
          </a:prstGeom>
          <a:ln w="0">
            <a:noFill/>
          </a:ln>
        </p:spPr>
      </p:pic>
      <p:sp>
        <p:nvSpPr>
          <p:cNvPr id="155" name=""/>
          <p:cNvSpPr/>
          <p:nvPr/>
        </p:nvSpPr>
        <p:spPr>
          <a:xfrm>
            <a:off x="2520000" y="3302280"/>
            <a:ext cx="252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6145"/>
          <p:cNvSpPr/>
          <p:nvPr/>
        </p:nvSpPr>
        <p:spPr>
          <a:xfrm>
            <a:off x="545760" y="642960"/>
            <a:ext cx="8229240" cy="14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Shape 6146"/>
          <p:cNvSpPr/>
          <p:nvPr/>
        </p:nvSpPr>
        <p:spPr>
          <a:xfrm>
            <a:off x="596160" y="1208880"/>
            <a:ext cx="7904520" cy="46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ВИЧ-ассоциированный хориоретинит —</a:t>
            </a: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 это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тяжелое воспаление сетчатки и сосудистой оболочки глаза, возникающее на фоне глубокого иммунодефицита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Чаще всего причиной является цитомегаловирусная (ЦМВ) инфекция, приводящая к прогрессирующей потере зрения, в 40% случаев — к слепоте. Требует экстренной противовирусной терапии и антиретровирусной терапии (АРВТ).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Лечение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Arial"/>
              </a:rPr>
              <a:t>Специфическая противовирусная терапия: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Arial"/>
              </a:rPr>
              <a:t> Направлена на возбудитель (например, ганцикловир, фоскарнет).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Arial"/>
              </a:rPr>
              <a:t>АРВТ (Антиретровирусная терапия):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Arial"/>
              </a:rPr>
              <a:t> Необходима для восстановления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Arial"/>
              </a:rPr>
              <a:t>иммунитета.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6145"/>
          <p:cNvSpPr/>
          <p:nvPr/>
        </p:nvSpPr>
        <p:spPr>
          <a:xfrm>
            <a:off x="500040" y="1009440"/>
            <a:ext cx="8229240" cy="500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КГАУЗ «КМБ№5»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Shape 6146"/>
          <p:cNvSpPr/>
          <p:nvPr/>
        </p:nvSpPr>
        <p:spPr>
          <a:xfrm>
            <a:off x="500040" y="2571840"/>
            <a:ext cx="800064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1841760" y="412200"/>
            <a:ext cx="5934600" cy="6410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2067480" y="421200"/>
            <a:ext cx="4746240" cy="632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2547000" y="275040"/>
            <a:ext cx="4176720" cy="630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2486520" y="329760"/>
            <a:ext cx="4739040" cy="631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2186640" y="577080"/>
            <a:ext cx="4770360" cy="588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6145"/>
          <p:cNvSpPr/>
          <p:nvPr/>
        </p:nvSpPr>
        <p:spPr>
          <a:xfrm>
            <a:off x="457200" y="1218240"/>
            <a:ext cx="8229240" cy="39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КГБУЗ «КГП№7»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Shape 6146"/>
          <p:cNvSpPr/>
          <p:nvPr/>
        </p:nvSpPr>
        <p:spPr>
          <a:xfrm>
            <a:off x="500040" y="2571840"/>
            <a:ext cx="800064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Направление к офтальмоонкологу с диагнозом: «Доброкачественное новообразование глаза неуточненной части,ВМД сухая форма»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6145"/>
          <p:cNvSpPr/>
          <p:nvPr/>
        </p:nvSpPr>
        <p:spPr>
          <a:xfrm>
            <a:off x="457200" y="1218240"/>
            <a:ext cx="8229240" cy="39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defTabSz="449280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Arial"/>
              </a:rPr>
              <a:t>КГБУЗ «КГП№7»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Shape 6146"/>
          <p:cNvSpPr/>
          <p:nvPr/>
        </p:nvSpPr>
        <p:spPr>
          <a:xfrm>
            <a:off x="500040" y="2571840"/>
            <a:ext cx="8000640" cy="32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Направление к офтальмоонкологу с диагнозом: «Доброкачественное новообразование глаза неуточненной части,ВМД сухая форма»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449280">
              <a:lnSpc>
                <a:spcPct val="15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2491560" y="522000"/>
            <a:ext cx="4615200" cy="6153840"/>
          </a:xfrm>
          <a:prstGeom prst="rect">
            <a:avLst/>
          </a:prstGeom>
          <a:ln w="0">
            <a:noFill/>
          </a:ln>
        </p:spPr>
      </p:pic>
      <p:sp>
        <p:nvSpPr>
          <p:cNvPr id="169" name=""/>
          <p:cNvSpPr/>
          <p:nvPr/>
        </p:nvSpPr>
        <p:spPr>
          <a:xfrm>
            <a:off x="2817360" y="1837080"/>
            <a:ext cx="2462400" cy="45540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"/>
          <p:cNvSpPr/>
          <p:nvPr/>
        </p:nvSpPr>
        <p:spPr>
          <a:xfrm>
            <a:off x="3564000" y="3842280"/>
            <a:ext cx="162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"/>
          <p:cNvSpPr/>
          <p:nvPr/>
        </p:nvSpPr>
        <p:spPr>
          <a:xfrm>
            <a:off x="3384000" y="3662280"/>
            <a:ext cx="162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2171520" y="513000"/>
            <a:ext cx="4449960" cy="593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2602080" y="535320"/>
            <a:ext cx="4339800" cy="5786640"/>
          </a:xfrm>
          <a:prstGeom prst="rect">
            <a:avLst/>
          </a:prstGeom>
          <a:ln w="0">
            <a:noFill/>
          </a:ln>
        </p:spPr>
      </p:pic>
      <p:sp>
        <p:nvSpPr>
          <p:cNvPr id="174" name=""/>
          <p:cNvSpPr/>
          <p:nvPr/>
        </p:nvSpPr>
        <p:spPr>
          <a:xfrm>
            <a:off x="3960000" y="1322280"/>
            <a:ext cx="162000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409760" y="-1626120"/>
            <a:ext cx="8219880" cy="1425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596160" y="558720"/>
            <a:ext cx="8080560" cy="529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0" defTabSz="44928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1.Пациенты с диагнозом катаракта направляются ТОЛЬКО через ТМК(РТС,КУМС) с приложением заполненного чек-листа.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44928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2. При направлении на ТМК в системе РТС необходимо прикрепить заполненную форму 0-57у и указать цель ТМК.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44928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425520"/>
            <a:ext cx="8219880" cy="1425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981080"/>
            <a:ext cx="8219880" cy="38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0" defTabSz="44928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chemeClr val="dk1"/>
                </a:solidFill>
                <a:latin typeface="Arial"/>
                <a:ea typeface="Arial"/>
              </a:rPr>
              <a:t>3.</a:t>
            </a:r>
            <a:r>
              <a:rPr b="0" lang="en-GB" sz="3200" spc="-1" strike="noStrike">
                <a:solidFill>
                  <a:schemeClr val="dk1"/>
                </a:solidFill>
                <a:latin typeface="Arial"/>
                <a:ea typeface="Arial"/>
              </a:rPr>
              <a:t>Vip Net передаются заявки на консультацию  ветеранов СВО и членов их семей</a:t>
            </a:r>
            <a:r>
              <a:rPr b="0" lang="ru-RU" sz="3200" spc="-1" strike="noStrike">
                <a:solidFill>
                  <a:schemeClr val="dk1"/>
                </a:solidFill>
                <a:latin typeface="Arial"/>
                <a:ea typeface="Arial"/>
              </a:rPr>
              <a:t>,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Arial"/>
              </a:rPr>
              <a:t> а также пациентов с подозрением на ЗНО глаза и орбиты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 46081" descr=""/>
          <p:cNvPicPr/>
          <p:nvPr/>
        </p:nvPicPr>
        <p:blipFill>
          <a:blip r:embed="rId1"/>
          <a:stretch/>
        </p:blipFill>
        <p:spPr>
          <a:xfrm>
            <a:off x="1219320" y="457200"/>
            <a:ext cx="7086240" cy="617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2253960" y="387720"/>
            <a:ext cx="3968640" cy="613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21280" y="2541240"/>
            <a:ext cx="8219880" cy="1425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defTabSz="4492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Arial"/>
              </a:rPr>
              <a:t>При направлении на оперативное лечение катаракты необходимо заполнять 2 формы 0-57/у</a:t>
            </a:r>
            <a:br>
              <a:rPr sz="4400"/>
            </a:b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Arial"/>
              </a:rPr>
              <a:t>1.на консультацию</a:t>
            </a:r>
            <a:br>
              <a:rPr sz="4400"/>
            </a:b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Arial"/>
              </a:rPr>
              <a:t>2.на хирургическое  лечение</a:t>
            </a:r>
            <a:endParaRPr b="0" lang="en-GB" sz="4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5022000"/>
            <a:ext cx="8219880" cy="38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425520"/>
            <a:ext cx="8219880" cy="1425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981080"/>
            <a:ext cx="8219880" cy="38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1645560" y="361440"/>
            <a:ext cx="4986000" cy="6324120"/>
          </a:xfrm>
          <a:prstGeom prst="rect">
            <a:avLst/>
          </a:prstGeom>
          <a:ln w="0">
            <a:noFill/>
          </a:ln>
        </p:spPr>
      </p:pic>
      <p:sp>
        <p:nvSpPr>
          <p:cNvPr id="100" name="Прямоугольник 2041733843"/>
          <p:cNvSpPr/>
          <p:nvPr/>
        </p:nvSpPr>
        <p:spPr>
          <a:xfrm>
            <a:off x="2930400" y="2995200"/>
            <a:ext cx="1695960" cy="153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49280">
              <a:lnSpc>
                <a:spcPct val="100000"/>
              </a:lnSpc>
              <a:tabLst>
                <a:tab algn="l" pos="0"/>
              </a:tabLst>
            </a:pPr>
            <a:endParaRPr b="0" lang="en-GB" sz="2400" spc="-1" strike="noStrik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3076560" y="507240"/>
            <a:ext cx="3497040" cy="6215040"/>
          </a:xfrm>
          <a:prstGeom prst="rect">
            <a:avLst/>
          </a:prstGeom>
          <a:ln w="0">
            <a:noFill/>
          </a:ln>
        </p:spPr>
      </p:pic>
      <p:sp>
        <p:nvSpPr>
          <p:cNvPr id="102" name=""/>
          <p:cNvSpPr/>
          <p:nvPr/>
        </p:nvSpPr>
        <p:spPr>
          <a:xfrm>
            <a:off x="4572000" y="3663360"/>
            <a:ext cx="914040" cy="414000"/>
          </a:xfrm>
          <a:prstGeom prst="irregularSeal2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"/>
          <p:cNvSpPr/>
          <p:nvPr/>
        </p:nvSpPr>
        <p:spPr>
          <a:xfrm>
            <a:off x="5083920" y="2894040"/>
            <a:ext cx="45360" cy="45360"/>
          </a:xfrm>
          <a:prstGeom prst="irregularSeal2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4840" bIns="-2484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"/>
          <p:cNvSpPr/>
          <p:nvPr/>
        </p:nvSpPr>
        <p:spPr>
          <a:xfrm>
            <a:off x="5423040" y="2811600"/>
            <a:ext cx="45360" cy="45360"/>
          </a:xfrm>
          <a:prstGeom prst="irregularSeal2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4840" bIns="-2484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"/>
          <p:cNvSpPr/>
          <p:nvPr/>
        </p:nvSpPr>
        <p:spPr>
          <a:xfrm>
            <a:off x="5074920" y="2638440"/>
            <a:ext cx="347760" cy="346320"/>
          </a:xfrm>
          <a:prstGeom prst="irregularSeal1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" name=""/>
          <p:cNvSpPr/>
          <p:nvPr/>
        </p:nvSpPr>
        <p:spPr>
          <a:xfrm>
            <a:off x="5423040" y="2637720"/>
            <a:ext cx="520200" cy="402480"/>
          </a:xfrm>
          <a:prstGeom prst="irregularSeal1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"/>
          <p:cNvSpPr/>
          <p:nvPr/>
        </p:nvSpPr>
        <p:spPr>
          <a:xfrm>
            <a:off x="4672800" y="1895760"/>
            <a:ext cx="1913760" cy="6073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3069000" y="274680"/>
            <a:ext cx="4411440" cy="6210000"/>
          </a:xfrm>
          <a:prstGeom prst="rect">
            <a:avLst/>
          </a:prstGeom>
          <a:ln w="0">
            <a:noFill/>
          </a:ln>
        </p:spPr>
      </p:pic>
      <p:sp>
        <p:nvSpPr>
          <p:cNvPr id="109" name=""/>
          <p:cNvSpPr/>
          <p:nvPr/>
        </p:nvSpPr>
        <p:spPr>
          <a:xfrm>
            <a:off x="3448080" y="1905120"/>
            <a:ext cx="177768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"/>
          <p:cNvSpPr/>
          <p:nvPr/>
        </p:nvSpPr>
        <p:spPr>
          <a:xfrm>
            <a:off x="5062320" y="3240000"/>
            <a:ext cx="195768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>
            <a:off x="5062320" y="4562280"/>
            <a:ext cx="1777680" cy="117720"/>
          </a:xfrm>
          <a:prstGeom prst="rect">
            <a:avLst/>
          </a:prstGeom>
          <a:solidFill>
            <a:srgbClr val="00cc99"/>
          </a:solidFill>
          <a:ln>
            <a:solidFill>
              <a:srgbClr val="00967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2043360" y="650160"/>
            <a:ext cx="575280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default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default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default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default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default">
      <a:majorFont>
        <a:latin typeface="Times New Roman" pitchFamily="0" charset="1"/>
        <a:ea typeface="Arial" pitchFamily="0" charset="1"/>
        <a:cs typeface="Arial" pitchFamily="0" charset="1"/>
      </a:majorFont>
      <a:minorFont>
        <a:latin typeface="Arial" pitchFamily="0" charset="1"/>
        <a:ea typeface="Arial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0" t="0" r="0" b="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0" t="0" r="0" b="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Application>LibreOffice/24.2.3.2$Linux_X86_64 LibreOffice_project/420$Build-2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>Doicher</dc:creator>
  <dc:description/>
  <dc:language>ru-RU</dc:language>
  <cp:lastModifiedBy/>
  <dcterms:modified xsi:type="dcterms:W3CDTF">2026-05-14T13:39:54Z</dcterms:modified>
  <cp:revision>241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39</vt:i4>
  </property>
  <property fmtid="{D5CDD505-2E9C-101B-9397-08002B2CF9AE}" pid="4" name="PresentationFormat">
    <vt:lpwstr>On-screen Show (4:3)</vt:lpwstr>
  </property>
  <property fmtid="{D5CDD505-2E9C-101B-9397-08002B2CF9AE}" pid="5" name="Slides">
    <vt:i4>39</vt:i4>
  </property>
</Properties>
</file>