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84" r:id="rId4"/>
    <p:sldId id="285" r:id="rId5"/>
    <p:sldId id="276" r:id="rId6"/>
    <p:sldId id="289" r:id="rId7"/>
    <p:sldId id="288" r:id="rId8"/>
    <p:sldId id="281" r:id="rId9"/>
    <p:sldId id="291" r:id="rId10"/>
    <p:sldId id="283" r:id="rId11"/>
    <p:sldId id="292" r:id="rId12"/>
    <p:sldId id="282" r:id="rId13"/>
    <p:sldId id="287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на Каданцева" initials="АК" lastIdx="2" clrIdx="0">
    <p:extLst>
      <p:ext uri="{19B8F6BF-5375-455C-9EA6-DF929625EA0E}">
        <p15:presenceInfo xmlns="" xmlns:p15="http://schemas.microsoft.com/office/powerpoint/2012/main" userId="a9c0a67f45ffd6d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46E29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50E04DE-7213-4C2B-A68C-9A6C20D220BF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9B9758A-9A25-42EC-A429-91F566AB30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04DE-7213-4C2B-A68C-9A6C20D220BF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758A-9A25-42EC-A429-91F566AB3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04DE-7213-4C2B-A68C-9A6C20D220BF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758A-9A25-42EC-A429-91F566AB30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1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04DE-7213-4C2B-A68C-9A6C20D220BF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758A-9A25-42EC-A429-91F566AB30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50E04DE-7213-4C2B-A68C-9A6C20D220BF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9B9758A-9A25-42EC-A429-91F566AB30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04DE-7213-4C2B-A68C-9A6C20D220BF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758A-9A25-42EC-A429-91F566AB30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9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2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04DE-7213-4C2B-A68C-9A6C20D220BF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758A-9A25-42EC-A429-91F566AB30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04DE-7213-4C2B-A68C-9A6C20D220BF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758A-9A25-42EC-A429-91F566AB30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1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04DE-7213-4C2B-A68C-9A6C20D220BF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758A-9A25-42EC-A429-91F566AB30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1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1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04DE-7213-4C2B-A68C-9A6C20D220BF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758A-9A25-42EC-A429-91F566AB30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1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04DE-7213-4C2B-A68C-9A6C20D220BF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9758A-9A25-42EC-A429-91F566AB30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1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50E04DE-7213-4C2B-A68C-9A6C20D220BF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9B9758A-9A25-42EC-A429-91F566AB30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1" y="6467474"/>
            <a:ext cx="190849" cy="12031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лого.jpg"/>
          <p:cNvPicPr>
            <a:picLocks noChangeAspect="1"/>
          </p:cNvPicPr>
          <p:nvPr/>
        </p:nvPicPr>
        <p:blipFill>
          <a:blip r:embed="rId2" cstate="print"/>
          <a:srcRect l="11725" r="14429"/>
          <a:stretch>
            <a:fillRect/>
          </a:stretch>
        </p:blipFill>
        <p:spPr>
          <a:xfrm>
            <a:off x="0" y="188640"/>
            <a:ext cx="1584176" cy="13407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1560" y="1124744"/>
            <a:ext cx="799288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Качественное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импортозамещение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современные возможности оперативного лечения катаракты в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КГБУЗ «Красноярская краевая офтальмологическая клиническая больница имени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проф. П.Г. Макарова»</a:t>
            </a:r>
          </a:p>
          <a:p>
            <a:pPr algn="r">
              <a:spcBef>
                <a:spcPts val="600"/>
              </a:spcBef>
            </a:pPr>
            <a:endParaRPr lang="ru-RU" sz="1600" b="1" dirty="0">
              <a:solidFill>
                <a:srgbClr val="002060"/>
              </a:solidFill>
              <a:cs typeface="Arial" pitchFamily="34" charset="0"/>
            </a:endParaRPr>
          </a:p>
          <a:p>
            <a:pPr algn="r">
              <a:spcBef>
                <a:spcPts val="600"/>
              </a:spcBef>
            </a:pPr>
            <a:r>
              <a:rPr lang="ru-RU" sz="2400" b="1" dirty="0">
                <a:solidFill>
                  <a:srgbClr val="002060"/>
                </a:solidFill>
                <a:cs typeface="Arial" pitchFamily="34" charset="0"/>
              </a:rPr>
              <a:t>Докладчик: </a:t>
            </a:r>
          </a:p>
          <a:p>
            <a:pPr algn="r">
              <a:spcBef>
                <a:spcPts val="600"/>
              </a:spcBef>
            </a:pPr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cs typeface="Arial" pitchFamily="34" charset="0"/>
              </a:rPr>
              <a:t>зам.главного врача по мед</a:t>
            </a:r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. части, к.м.н.</a:t>
            </a:r>
            <a:endParaRPr lang="ru-RU" sz="2400" b="1" dirty="0">
              <a:solidFill>
                <a:srgbClr val="002060"/>
              </a:solidFill>
              <a:cs typeface="Arial" pitchFamily="34" charset="0"/>
            </a:endParaRPr>
          </a:p>
          <a:p>
            <a:pPr algn="r">
              <a:spcBef>
                <a:spcPts val="600"/>
              </a:spcBef>
            </a:pPr>
            <a:r>
              <a:rPr lang="ru-RU" sz="2400" b="1" dirty="0">
                <a:solidFill>
                  <a:srgbClr val="002060"/>
                </a:solidFill>
                <a:cs typeface="Arial" pitchFamily="34" charset="0"/>
              </a:rPr>
              <a:t> Каданцева А.С.</a:t>
            </a:r>
          </a:p>
          <a:p>
            <a:pPr algn="ctr"/>
            <a:endParaRPr lang="ru-RU" sz="4000" b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0099"/>
                </a:solidFill>
              </a:rPr>
              <a:t>ИОЛ </a:t>
            </a:r>
            <a:r>
              <a:rPr lang="ru-RU" dirty="0" err="1" smtClean="0">
                <a:solidFill>
                  <a:srgbClr val="000099"/>
                </a:solidFill>
              </a:rPr>
              <a:t>Реппер-НН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 2016 году каждая 5-я ИОЛ имплантированная в России была произведена в </a:t>
            </a:r>
            <a:r>
              <a:rPr lang="ru-RU" dirty="0" err="1" smtClean="0"/>
              <a:t>Репер-НН</a:t>
            </a:r>
            <a:endParaRPr lang="ru-RU" dirty="0" smtClean="0"/>
          </a:p>
          <a:p>
            <a:r>
              <a:rPr lang="ru-RU" dirty="0" smtClean="0"/>
              <a:t>Европейский сертификат на МИОЛ</a:t>
            </a:r>
          </a:p>
          <a:p>
            <a:r>
              <a:rPr lang="ru-RU" dirty="0" smtClean="0"/>
              <a:t>Знак СЕ является единственным знаком в странах Европейского Союза, подтверждающим соответствие продукции европейским стандартам безопасности для человека, имущества и окружающей среды. Получение CE на мед изделия – очень сложный процесс, который заставил нас кардинально пересмотреть отношение к качеству выпускаемой продукции.</a:t>
            </a:r>
            <a:br>
              <a:rPr lang="ru-RU" dirty="0" smtClean="0"/>
            </a:br>
            <a:r>
              <a:rPr lang="ru-RU" dirty="0" smtClean="0"/>
              <a:t>Наличие CE-сертификата позволяет поставлять продукцию на европейский рынок, а также в ряд стран, которые приняли Европейские директивы для обращения мед изделий. Теперь, покупая наши мягкие интраокулярные линзы со знаком “CE”, вы можете быть уверены, что используете в своей практике продукцию европейского уровня.</a:t>
            </a:r>
          </a:p>
          <a:p>
            <a:r>
              <a:rPr lang="ru-RU" dirty="0" smtClean="0"/>
              <a:t>Международный сертификат ISO 13485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370284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285860"/>
            <a:ext cx="3571900" cy="511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ого.jpg"/>
          <p:cNvPicPr>
            <a:picLocks noChangeAspect="1"/>
          </p:cNvPicPr>
          <p:nvPr/>
        </p:nvPicPr>
        <p:blipFill>
          <a:blip r:embed="rId2" cstate="print"/>
          <a:srcRect l="11725" r="14429"/>
          <a:stretch>
            <a:fillRect/>
          </a:stretch>
        </p:blipFill>
        <p:spPr>
          <a:xfrm>
            <a:off x="0" y="0"/>
            <a:ext cx="1500166" cy="14583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200 МФ ИОЛ через ВК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142984"/>
            <a:ext cx="3929090" cy="508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166858"/>
            <a:ext cx="3357586" cy="497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Из клинических рекомендаций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600" dirty="0" smtClean="0">
                <a:solidFill>
                  <a:srgbClr val="000099"/>
                </a:solidFill>
              </a:rPr>
              <a:t>Пациентам без сопутствующей глазной патологии (ВМД, глаукома, сахарный диабет,</a:t>
            </a:r>
          </a:p>
          <a:p>
            <a:r>
              <a:rPr lang="ru-RU" sz="1600" dirty="0" smtClean="0">
                <a:solidFill>
                  <a:srgbClr val="000099"/>
                </a:solidFill>
              </a:rPr>
              <a:t>патология роговицы, </a:t>
            </a:r>
            <a:r>
              <a:rPr lang="ru-RU" sz="1600" dirty="0" err="1" smtClean="0">
                <a:solidFill>
                  <a:srgbClr val="000099"/>
                </a:solidFill>
              </a:rPr>
              <a:t>амблиопия</a:t>
            </a:r>
            <a:r>
              <a:rPr lang="ru-RU" sz="1600" dirty="0" smtClean="0">
                <a:solidFill>
                  <a:srgbClr val="000099"/>
                </a:solidFill>
              </a:rPr>
              <a:t> и др.), в случае их пожелания не использовать очковую</a:t>
            </a:r>
          </a:p>
          <a:p>
            <a:r>
              <a:rPr lang="ru-RU" sz="1600" dirty="0" smtClean="0">
                <a:solidFill>
                  <a:srgbClr val="000099"/>
                </a:solidFill>
              </a:rPr>
              <a:t>коррекцию при чтении и работе на близком расстоянии, рекомендовано рассмотреть</a:t>
            </a:r>
          </a:p>
          <a:p>
            <a:r>
              <a:rPr lang="ru-RU" sz="1600" dirty="0" smtClean="0">
                <a:solidFill>
                  <a:srgbClr val="000099"/>
                </a:solidFill>
              </a:rPr>
              <a:t>возможность имплантации </a:t>
            </a:r>
            <a:r>
              <a:rPr lang="ru-RU" sz="1600" dirty="0" err="1" smtClean="0">
                <a:solidFill>
                  <a:srgbClr val="000099"/>
                </a:solidFill>
              </a:rPr>
              <a:t>мультифокальных</a:t>
            </a:r>
            <a:r>
              <a:rPr lang="ru-RU" sz="1600" dirty="0" smtClean="0">
                <a:solidFill>
                  <a:srgbClr val="000099"/>
                </a:solidFill>
              </a:rPr>
              <a:t> ИОЛ [55-57].</a:t>
            </a:r>
          </a:p>
          <a:p>
            <a:r>
              <a:rPr lang="ru-RU" sz="1400" dirty="0" smtClean="0"/>
              <a:t>Уровень убедительности рекомендаций A (уровень достоверности доказательств – 1)</a:t>
            </a:r>
          </a:p>
          <a:p>
            <a:r>
              <a:rPr lang="ru-RU" sz="1400" dirty="0" smtClean="0"/>
              <a:t>Комментарии: эффект </a:t>
            </a:r>
            <a:r>
              <a:rPr lang="ru-RU" sz="1400" dirty="0" err="1" smtClean="0"/>
              <a:t>мультифокальности</a:t>
            </a:r>
            <a:r>
              <a:rPr lang="ru-RU" sz="1400" dirty="0" smtClean="0"/>
              <a:t> оптики ИОЛ достигается путем разделения</a:t>
            </a:r>
          </a:p>
          <a:p>
            <a:r>
              <a:rPr lang="ru-RU" sz="1400" dirty="0" smtClean="0"/>
              <a:t>лучей на два и более фокуса. </a:t>
            </a:r>
            <a:r>
              <a:rPr lang="ru-RU" sz="1400" dirty="0" err="1" smtClean="0"/>
              <a:t>Метаанализ</a:t>
            </a:r>
            <a:r>
              <a:rPr lang="ru-RU" sz="1400" dirty="0" smtClean="0"/>
              <a:t> литературных данных показывает преимущество</a:t>
            </a:r>
          </a:p>
          <a:p>
            <a:r>
              <a:rPr lang="ru-RU" sz="1400" dirty="0" err="1" smtClean="0"/>
              <a:t>мультифокальных</a:t>
            </a:r>
            <a:r>
              <a:rPr lang="ru-RU" sz="1400" dirty="0" smtClean="0"/>
              <a:t> ИОЛ по сравнению с </a:t>
            </a:r>
            <a:r>
              <a:rPr lang="ru-RU" sz="1400" dirty="0" err="1" smtClean="0"/>
              <a:t>монофокальными</a:t>
            </a:r>
            <a:r>
              <a:rPr lang="ru-RU" sz="1400" dirty="0" smtClean="0"/>
              <a:t> по обеспечению зрения вблизи без</a:t>
            </a:r>
          </a:p>
          <a:p>
            <a:r>
              <a:rPr lang="ru-RU" sz="1400" dirty="0" smtClean="0"/>
              <a:t>дополнительной очковой коррекции при идентичности показателей остроты зрения вдаль.</a:t>
            </a:r>
          </a:p>
          <a:p>
            <a:r>
              <a:rPr lang="ru-RU" sz="1400" dirty="0" smtClean="0"/>
              <a:t>Однако использование </a:t>
            </a:r>
            <a:r>
              <a:rPr lang="ru-RU" sz="1400" dirty="0" err="1" smtClean="0"/>
              <a:t>мультифокальных</a:t>
            </a:r>
            <a:r>
              <a:rPr lang="ru-RU" sz="1400" dirty="0" smtClean="0"/>
              <a:t> ИОЛ более часто сопровождается оптическими</a:t>
            </a:r>
          </a:p>
          <a:p>
            <a:r>
              <a:rPr lang="ru-RU" sz="1400" dirty="0" smtClean="0"/>
              <a:t>феноменами в виде </a:t>
            </a:r>
            <a:r>
              <a:rPr lang="ru-RU" sz="1400" dirty="0" err="1" smtClean="0"/>
              <a:t>засветов</a:t>
            </a:r>
            <a:r>
              <a:rPr lang="ru-RU" sz="1400" dirty="0" smtClean="0"/>
              <a:t>, повышенной </a:t>
            </a:r>
            <a:r>
              <a:rPr lang="ru-RU" sz="1400" dirty="0" err="1" smtClean="0"/>
              <a:t>слепимости</a:t>
            </a:r>
            <a:r>
              <a:rPr lang="ru-RU" sz="1400" dirty="0" smtClean="0"/>
              <a:t> и образования кругов светорассеяния</a:t>
            </a:r>
          </a:p>
          <a:p>
            <a:r>
              <a:rPr lang="ru-RU" sz="1400" dirty="0" smtClean="0"/>
              <a:t>вокруг источника света (гало-эффект) [55-57]. Высокая </a:t>
            </a:r>
            <a:r>
              <a:rPr lang="ru-RU" sz="1400" dirty="0" err="1" smtClean="0"/>
              <a:t>некорригированная</a:t>
            </a:r>
            <a:r>
              <a:rPr lang="ru-RU" sz="1400" dirty="0" smtClean="0"/>
              <a:t> острота зрения</a:t>
            </a:r>
          </a:p>
          <a:p>
            <a:r>
              <a:rPr lang="ru-RU" sz="1400" dirty="0" smtClean="0"/>
              <a:t>вблизи является важным мотивирующим фактором в пользу выбора </a:t>
            </a:r>
            <a:r>
              <a:rPr lang="ru-RU" sz="1400" dirty="0" err="1" smtClean="0"/>
              <a:t>мультифокальных</a:t>
            </a:r>
            <a:r>
              <a:rPr lang="ru-RU" sz="1400" dirty="0" smtClean="0"/>
              <a:t> ИОЛ</a:t>
            </a:r>
          </a:p>
          <a:p>
            <a:r>
              <a:rPr lang="ru-RU" sz="1400" dirty="0" smtClean="0"/>
              <a:t>при отсутствии профессиональных (водители, работники зрительно напряженного труда) или</a:t>
            </a:r>
          </a:p>
          <a:p>
            <a:r>
              <a:rPr lang="ru-RU" sz="1400" dirty="0" smtClean="0"/>
              <a:t>медицинских (сопутствующая глазная патология) противопоказаний. Правильный отбор</a:t>
            </a:r>
          </a:p>
          <a:p>
            <a:r>
              <a:rPr lang="ru-RU" sz="1400" dirty="0" smtClean="0"/>
              <a:t>пациентов и их детальное информирование – особо важны при применении </a:t>
            </a:r>
            <a:r>
              <a:rPr lang="ru-RU" sz="1400" dirty="0" err="1" smtClean="0"/>
              <a:t>мультифокальных</a:t>
            </a:r>
            <a:endParaRPr lang="ru-RU" sz="1400" dirty="0" smtClean="0"/>
          </a:p>
          <a:p>
            <a:r>
              <a:rPr lang="ru-RU" sz="1400" dirty="0" smtClean="0"/>
              <a:t>ИОЛ.</a:t>
            </a:r>
          </a:p>
          <a:p>
            <a:endParaRPr 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лого.jpg"/>
          <p:cNvPicPr>
            <a:picLocks noChangeAspect="1"/>
          </p:cNvPicPr>
          <p:nvPr/>
        </p:nvPicPr>
        <p:blipFill>
          <a:blip r:embed="rId2" cstate="print"/>
          <a:srcRect l="11725" r="14429"/>
          <a:stretch>
            <a:fillRect/>
          </a:stretch>
        </p:blipFill>
        <p:spPr>
          <a:xfrm>
            <a:off x="0" y="188640"/>
            <a:ext cx="1584176" cy="1340768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F813DCC-3E30-43F7-91E1-EE8A6C968D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5128" y="404665"/>
            <a:ext cx="7848872" cy="935037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БЛАГОДАРЮ ЗА ВНИМАНИЕ! </a:t>
            </a:r>
          </a:p>
        </p:txBody>
      </p:sp>
      <p:pic>
        <p:nvPicPr>
          <p:cNvPr id="1026" name="Picture 2" descr="https://spkrk.ru/wp-content/uploads/2022/03/20220225-%D0%BE%D1%84%D1%82%D0%B0%D0%BB%D1%8C%D0%BC-%D0%B1%D0%BE%D0%BB%D1%8C%D0%BD%D0%B8%D1%86%D0%B0.jpg"/>
          <p:cNvPicPr>
            <a:picLocks noChangeAspect="1" noChangeArrowheads="1"/>
          </p:cNvPicPr>
          <p:nvPr/>
        </p:nvPicPr>
        <p:blipFill>
          <a:blip r:embed="rId3" cstate="print"/>
          <a:srcRect t="-792" b="7920"/>
          <a:stretch>
            <a:fillRect/>
          </a:stretch>
        </p:blipFill>
        <p:spPr bwMode="auto">
          <a:xfrm>
            <a:off x="251520" y="1529408"/>
            <a:ext cx="5868144" cy="3585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EA006F6-6A38-4E30-9E18-DEFC6A9C1C6E}"/>
              </a:ext>
            </a:extLst>
          </p:cNvPr>
          <p:cNvSpPr txBox="1"/>
          <p:nvPr/>
        </p:nvSpPr>
        <p:spPr>
          <a:xfrm>
            <a:off x="3563888" y="4293096"/>
            <a:ext cx="54006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Calibri"/>
                <a:ea typeface="+mj-ea"/>
                <a:cs typeface="+mj-cs"/>
              </a:rPr>
              <a:t>Прогресс всегда</a:t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Calibri"/>
                <a:ea typeface="+mj-ea"/>
                <a:cs typeface="+mj-cs"/>
              </a:rPr>
              <a:t> происходит 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Calibri"/>
                <a:ea typeface="+mj-ea"/>
                <a:cs typeface="+mj-cs"/>
              </a:rPr>
              <a:t>вне зоны комфорта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3721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.jpg"/>
          <p:cNvPicPr>
            <a:picLocks noChangeAspect="1"/>
          </p:cNvPicPr>
          <p:nvPr/>
        </p:nvPicPr>
        <p:blipFill>
          <a:blip r:embed="rId2" cstate="print"/>
          <a:srcRect l="11725" r="14429"/>
          <a:stretch>
            <a:fillRect/>
          </a:stretch>
        </p:blipFill>
        <p:spPr>
          <a:xfrm>
            <a:off x="0" y="0"/>
            <a:ext cx="1187624" cy="114466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390274-D486-4B0A-BE24-72EB80658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290" y="152400"/>
            <a:ext cx="7329510" cy="70483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Структура хирургических отделений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E16D9C6-CE0D-493B-B5BC-B4F7946A35E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u="sng" dirty="0"/>
              <a:t>Круглосуточный стационар (100 коек</a:t>
            </a:r>
            <a:r>
              <a:rPr lang="ru-RU" b="1" u="sng" dirty="0" smtClean="0"/>
              <a:t>)</a:t>
            </a:r>
            <a:r>
              <a:rPr lang="en-US" b="1" u="sng" dirty="0" smtClean="0"/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2500</a:t>
            </a:r>
            <a:r>
              <a:rPr lang="en-US" b="1" u="sng" dirty="0" smtClean="0"/>
              <a:t> </a:t>
            </a:r>
            <a:r>
              <a:rPr lang="ru-RU" b="1" u="sng" dirty="0" smtClean="0"/>
              <a:t>катаракт</a:t>
            </a:r>
            <a:r>
              <a:rPr lang="ru-RU" dirty="0" smtClean="0"/>
              <a:t>:</a:t>
            </a: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Взрослая офтальмология - 75 коек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Детская офтальмология -  25 коек </a:t>
            </a:r>
          </a:p>
          <a:p>
            <a:r>
              <a:rPr lang="ru-RU" b="1" u="sng" dirty="0"/>
              <a:t>Дневной стационар (220 коек</a:t>
            </a:r>
            <a:r>
              <a:rPr lang="ru-RU" b="1" u="sng" dirty="0" smtClean="0"/>
              <a:t>) </a:t>
            </a:r>
            <a:r>
              <a:rPr lang="ru-RU" b="1" u="sng" dirty="0" smtClean="0">
                <a:solidFill>
                  <a:srgbClr val="FF0000"/>
                </a:solidFill>
              </a:rPr>
              <a:t>7500</a:t>
            </a:r>
            <a:r>
              <a:rPr lang="ru-RU" b="1" u="sng" dirty="0" smtClean="0"/>
              <a:t> катаракт: </a:t>
            </a:r>
            <a:endParaRPr lang="ru-RU" b="1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ООДП №1 – 90 коек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ООДП №2 – 90 коек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ООДП №3 – 30 коек (лазерное)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ООДП (детская офтальмология) – 10 коек 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u="sng" dirty="0"/>
              <a:t>17500 пациентов с хирургической патологией в год! </a:t>
            </a:r>
            <a:endParaRPr lang="ru-RU" u="sng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u="sng" dirty="0" smtClean="0">
                <a:solidFill>
                  <a:srgbClr val="FF0000"/>
                </a:solidFill>
              </a:rPr>
              <a:t>10000 пациентов с катарактой!</a:t>
            </a:r>
            <a:endParaRPr lang="ru-RU" u="sng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563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ого.jpg"/>
          <p:cNvPicPr>
            <a:picLocks noChangeAspect="1"/>
          </p:cNvPicPr>
          <p:nvPr/>
        </p:nvPicPr>
        <p:blipFill>
          <a:blip r:embed="rId2" cstate="print"/>
          <a:srcRect l="11725" r="14429"/>
          <a:stretch>
            <a:fillRect/>
          </a:stretch>
        </p:blipFill>
        <p:spPr>
          <a:xfrm>
            <a:off x="0" y="188640"/>
            <a:ext cx="1428728" cy="12092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71504"/>
          </a:xfrm>
        </p:spPr>
        <p:txBody>
          <a:bodyPr>
            <a:noAutofit/>
          </a:bodyPr>
          <a:lstStyle/>
          <a:p>
            <a:pPr algn="ctr"/>
            <a:r>
              <a:rPr lang="ru-RU" sz="1600" b="1" u="sng" dirty="0" smtClean="0">
                <a:solidFill>
                  <a:srgbClr val="000099"/>
                </a:solidFill>
              </a:rPr>
              <a:t>Показания для хирургического лечения катаракты в круглосуточном стационаре:</a:t>
            </a:r>
            <a:r>
              <a:rPr lang="ru-RU" sz="1600" dirty="0" smtClean="0">
                <a:solidFill>
                  <a:srgbClr val="000099"/>
                </a:solidFill>
              </a:rPr>
              <a:t/>
            </a:r>
            <a:br>
              <a:rPr lang="ru-RU" sz="1600" dirty="0" smtClean="0">
                <a:solidFill>
                  <a:srgbClr val="000099"/>
                </a:solidFill>
              </a:rPr>
            </a:br>
            <a:endParaRPr lang="ru-RU" sz="16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357298"/>
            <a:ext cx="835824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Медицинские показания по состоянию глаза:</a:t>
            </a:r>
            <a:endParaRPr lang="ru-RU" sz="1600" dirty="0" smtClean="0"/>
          </a:p>
          <a:p>
            <a:r>
              <a:rPr lang="ru-RU" sz="1600" dirty="0" smtClean="0"/>
              <a:t>Острота зрения единственно видящего глаза менее 0.1 с коррекцией, при отсутствии перспективы по зрительным функциям на парном глазу;</a:t>
            </a:r>
          </a:p>
          <a:p>
            <a:r>
              <a:rPr lang="ru-RU" sz="1600" dirty="0" smtClean="0"/>
              <a:t>Выраженная патология связочного аппарата хрусталика, когда сохранение капсульного мешка и проведение операции методом ФЭК представляется технически невозможным;</a:t>
            </a:r>
          </a:p>
          <a:p>
            <a:r>
              <a:rPr lang="ru-RU" sz="1600" dirty="0" smtClean="0"/>
              <a:t>Наличие сопутствующих заболеваний глазного яблока </a:t>
            </a:r>
            <a:r>
              <a:rPr lang="ru-RU" sz="1600" dirty="0" err="1" smtClean="0"/>
              <a:t>факогенной</a:t>
            </a:r>
            <a:r>
              <a:rPr lang="ru-RU" sz="1600" dirty="0" smtClean="0"/>
              <a:t> природы (</a:t>
            </a:r>
            <a:r>
              <a:rPr lang="ru-RU" sz="1600" dirty="0" err="1" smtClean="0"/>
              <a:t>факогенный</a:t>
            </a:r>
            <a:r>
              <a:rPr lang="ru-RU" sz="1600" dirty="0" smtClean="0"/>
              <a:t> </a:t>
            </a:r>
            <a:r>
              <a:rPr lang="ru-RU" sz="1600" dirty="0" err="1" smtClean="0"/>
              <a:t>увеит</a:t>
            </a:r>
            <a:r>
              <a:rPr lang="ru-RU" sz="1600" dirty="0" smtClean="0"/>
              <a:t>, </a:t>
            </a:r>
            <a:r>
              <a:rPr lang="ru-RU" sz="1600" dirty="0" err="1" smtClean="0"/>
              <a:t>факоморфическая</a:t>
            </a:r>
            <a:r>
              <a:rPr lang="ru-RU" sz="1600" dirty="0" smtClean="0"/>
              <a:t>, </a:t>
            </a:r>
            <a:r>
              <a:rPr lang="ru-RU" sz="1600" dirty="0" err="1" smtClean="0"/>
              <a:t>факолитическая</a:t>
            </a:r>
            <a:r>
              <a:rPr lang="ru-RU" sz="1600" dirty="0" smtClean="0"/>
              <a:t>, </a:t>
            </a:r>
            <a:r>
              <a:rPr lang="ru-RU" sz="1600" dirty="0" err="1" smtClean="0"/>
              <a:t>факотопическая</a:t>
            </a:r>
            <a:r>
              <a:rPr lang="ru-RU" sz="1600" dirty="0" smtClean="0"/>
              <a:t> глаукома);</a:t>
            </a:r>
          </a:p>
          <a:p>
            <a:r>
              <a:rPr lang="ru-RU" sz="1600" dirty="0" smtClean="0"/>
              <a:t>Осложненная катаракта на фоне </a:t>
            </a:r>
            <a:r>
              <a:rPr lang="ru-RU" sz="1600" dirty="0" err="1" smtClean="0"/>
              <a:t>увеита</a:t>
            </a:r>
            <a:r>
              <a:rPr lang="ru-RU" sz="1600" dirty="0" smtClean="0"/>
              <a:t> различной этиологии в период стойкой ремиссии и отсутствия рецидива воспаления </a:t>
            </a:r>
            <a:r>
              <a:rPr lang="en-US" sz="1600" dirty="0" smtClean="0"/>
              <a:t>(</a:t>
            </a:r>
            <a:r>
              <a:rPr lang="ru-RU" sz="1600" dirty="0" smtClean="0"/>
              <a:t>6 месяцев</a:t>
            </a:r>
            <a:r>
              <a:rPr lang="en-US" sz="1600" dirty="0" smtClean="0"/>
              <a:t>)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Травматическая катаракта, требующая реконструктивно-пластических вмешательств на переднем отрезке глаза;</a:t>
            </a:r>
          </a:p>
          <a:p>
            <a:r>
              <a:rPr lang="ru-RU" sz="1600" dirty="0" smtClean="0"/>
              <a:t>Наличие заменителей стекловидного тела в оперируемом по поводу катаракты глазу</a:t>
            </a:r>
          </a:p>
          <a:p>
            <a:r>
              <a:rPr lang="ru-RU" sz="1600" b="1" dirty="0" smtClean="0"/>
              <a:t>Медицинские показания по общему состоянию</a:t>
            </a:r>
            <a:r>
              <a:rPr lang="ru-RU" sz="1600" dirty="0" smtClean="0"/>
              <a:t> (сопутствующая соматическая патология пациента, требующая круглосуточного наблюдения и лечения по заключению терапевта):</a:t>
            </a:r>
          </a:p>
          <a:p>
            <a:r>
              <a:rPr lang="ru-RU" sz="1600" dirty="0" smtClean="0"/>
              <a:t>Инсулинозависимый сахарный диабет с осложнениями;</a:t>
            </a:r>
          </a:p>
          <a:p>
            <a:r>
              <a:rPr lang="ru-RU" sz="1600" dirty="0" smtClean="0"/>
              <a:t>Поливалентная лекарственная аллергия, бронхиальная астма гормонозависимая;</a:t>
            </a:r>
          </a:p>
          <a:p>
            <a:r>
              <a:rPr lang="ru-RU" sz="1600" dirty="0" err="1" smtClean="0"/>
              <a:t>Маломобильные</a:t>
            </a:r>
            <a:r>
              <a:rPr lang="ru-RU" sz="1600" dirty="0" smtClean="0"/>
              <a:t> пациенты при отсутствии возможностей лечения в условиях дневного стационара</a:t>
            </a:r>
          </a:p>
          <a:p>
            <a:r>
              <a:rPr lang="ru-RU" sz="1600" b="1" dirty="0" smtClean="0"/>
              <a:t>Социальные показания:</a:t>
            </a:r>
            <a:endParaRPr lang="ru-RU" sz="1600" dirty="0" smtClean="0"/>
          </a:p>
          <a:p>
            <a:r>
              <a:rPr lang="ru-RU" sz="1600" dirty="0" smtClean="0"/>
              <a:t>Пациенты, проживающие в интернатах Красноярского края.</a:t>
            </a:r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u="sng" dirty="0" smtClean="0">
                <a:solidFill>
                  <a:srgbClr val="000099"/>
                </a:solidFill>
              </a:rPr>
              <a:t>Показания для хирургического лечения катаракты в дневном стационаре</a:t>
            </a:r>
            <a:r>
              <a:rPr lang="ru-RU" sz="1800" dirty="0" smtClean="0">
                <a:solidFill>
                  <a:srgbClr val="000099"/>
                </a:solidFill>
              </a:rPr>
              <a:t/>
            </a:r>
            <a:br>
              <a:rPr lang="ru-RU" sz="1800" dirty="0" smtClean="0">
                <a:solidFill>
                  <a:srgbClr val="000099"/>
                </a:solidFill>
              </a:rPr>
            </a:br>
            <a:endParaRPr lang="ru-RU" sz="18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428736"/>
            <a:ext cx="757242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/>
              <a:t>Показания для хирургического лечения катаракты в дневном стационаре</a:t>
            </a:r>
            <a:endParaRPr lang="ru-RU" sz="1600" dirty="0" smtClean="0"/>
          </a:p>
          <a:p>
            <a:r>
              <a:rPr lang="ru-RU" sz="1600" dirty="0" smtClean="0"/>
              <a:t>Помутнение хрусталика, приводящее к снижению зрения до 0.5 и ниже с коррекцией;</a:t>
            </a:r>
          </a:p>
          <a:p>
            <a:r>
              <a:rPr lang="ru-RU" sz="1600" dirty="0" smtClean="0"/>
              <a:t>Помутнение хрусталика, приводящее к снижения остроты зрения выше 0.5 с коррекцией, ограничивающее трудоспособность пациента по заключению врачебной комиссии.</a:t>
            </a:r>
          </a:p>
          <a:p>
            <a:r>
              <a:rPr lang="ru-RU" sz="1600" dirty="0" smtClean="0"/>
              <a:t>Помутнение хрусталика, затрудняющее диагностику и/или лечение заболевания заднего отрезка глаза.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r>
              <a:rPr lang="ru-RU" sz="1600" b="1" u="sng" dirty="0" smtClean="0"/>
              <a:t>Противопоказания к хирургическому лечению по поводу катаракты</a:t>
            </a:r>
            <a:endParaRPr lang="ru-RU" sz="1600" dirty="0" smtClean="0"/>
          </a:p>
          <a:p>
            <a:r>
              <a:rPr lang="ru-RU" sz="1600" dirty="0" smtClean="0"/>
              <a:t>Клиническая ситуация, когда хирург не ожидает улучшения зрительных функций в результате проведения операции и при этом отсутствуют другие медицинские показания для удаления катаракты.</a:t>
            </a:r>
          </a:p>
          <a:p>
            <a:r>
              <a:rPr lang="ru-RU" sz="1600" dirty="0" smtClean="0"/>
              <a:t>Декомпенсация сопутствующей соматической патологии пациента, не гарантирующая безопасность проведения оперативного вмешательства:</a:t>
            </a:r>
          </a:p>
          <a:p>
            <a:r>
              <a:rPr lang="ru-RU" sz="1600" dirty="0" smtClean="0"/>
              <a:t>Оперативное лечение катаракты возможно не ранее, чем через 9 месяцев после острого нарушения сердечной деятельности или острого нарушения мозгового кровообращения.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7AF1BB2-5D2D-4B71-9C43-DDA09848651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8647"/>
            <a:ext cx="1368152" cy="123327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2C168B-6FA2-4D2B-9786-A138D0C73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         </a:t>
            </a:r>
            <a:r>
              <a:rPr lang="ru-RU" dirty="0">
                <a:solidFill>
                  <a:srgbClr val="002060"/>
                </a:solidFill>
              </a:rPr>
              <a:t>Хирургический операционный блок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B761CC8-9C16-451F-BE27-AD1194470C8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836713"/>
            <a:ext cx="8229600" cy="4824536"/>
          </a:xfrm>
        </p:spPr>
        <p:txBody>
          <a:bodyPr/>
          <a:lstStyle/>
          <a:p>
            <a:r>
              <a:rPr lang="ru-RU" dirty="0"/>
              <a:t>5 операционных залов , 10 операционных столов, 6 операционных дней.</a:t>
            </a:r>
          </a:p>
          <a:p>
            <a:r>
              <a:rPr lang="ru-RU" dirty="0"/>
              <a:t>9 машин для ФЭК (2 с возможностью задней </a:t>
            </a:r>
            <a:r>
              <a:rPr lang="ru-RU" dirty="0" err="1"/>
              <a:t>витрэктомии</a:t>
            </a:r>
            <a:r>
              <a:rPr lang="ru-RU" dirty="0"/>
              <a:t> и </a:t>
            </a:r>
            <a:r>
              <a:rPr lang="ru-RU" dirty="0" err="1"/>
              <a:t>эндолазеркоагуляции</a:t>
            </a:r>
            <a:r>
              <a:rPr lang="ru-RU" dirty="0"/>
              <a:t>) </a:t>
            </a:r>
            <a:r>
              <a:rPr lang="en-US" dirty="0" err="1"/>
              <a:t>Baush</a:t>
            </a:r>
            <a:r>
              <a:rPr lang="en-US" dirty="0"/>
              <a:t> Lomb</a:t>
            </a:r>
            <a:r>
              <a:rPr lang="ru-RU" dirty="0"/>
              <a:t>.</a:t>
            </a:r>
          </a:p>
          <a:p>
            <a:r>
              <a:rPr lang="ru-RU" dirty="0"/>
              <a:t>3 машины для ФЭК (1 с возможностью задней </a:t>
            </a:r>
            <a:r>
              <a:rPr lang="ru-RU" dirty="0" err="1"/>
              <a:t>витрэктомии</a:t>
            </a:r>
            <a:r>
              <a:rPr lang="ru-RU" dirty="0"/>
              <a:t>) </a:t>
            </a:r>
            <a:r>
              <a:rPr lang="ru-RU" dirty="0" err="1"/>
              <a:t>Оптимед</a:t>
            </a:r>
            <a:r>
              <a:rPr lang="ru-RU" dirty="0"/>
              <a:t> Россия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204B00C-01BD-4102-B71B-6EA291C5BE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52718"/>
            <a:ext cx="4777351" cy="34847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899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.jpg"/>
          <p:cNvPicPr>
            <a:picLocks noChangeAspect="1"/>
          </p:cNvPicPr>
          <p:nvPr/>
        </p:nvPicPr>
        <p:blipFill>
          <a:blip r:embed="rId2" cstate="print"/>
          <a:srcRect l="11725" r="14429"/>
          <a:stretch>
            <a:fillRect/>
          </a:stretch>
        </p:blipFill>
        <p:spPr>
          <a:xfrm>
            <a:off x="0" y="188640"/>
            <a:ext cx="1428728" cy="1209205"/>
          </a:xfrm>
          <a:prstGeom prst="rect">
            <a:avLst/>
          </a:prstGeom>
        </p:spPr>
      </p:pic>
      <p:pic>
        <p:nvPicPr>
          <p:cNvPr id="1026" name="Picture 2" descr="C:\Users\kadanceva_a_s\Desktop\презентация катаракта\фото\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928670"/>
            <a:ext cx="3786214" cy="5513389"/>
          </a:xfrm>
          <a:prstGeom prst="rect">
            <a:avLst/>
          </a:prstGeom>
          <a:noFill/>
        </p:spPr>
      </p:pic>
      <p:pic>
        <p:nvPicPr>
          <p:cNvPr id="1027" name="Picture 3" descr="C:\Users\kadanceva_a_s\Desktop\презентация катаракта\фото\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928671"/>
            <a:ext cx="3643338" cy="5429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Из клинических рекомендаций: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229600" cy="5299728"/>
          </a:xfrm>
        </p:spPr>
        <p:txBody>
          <a:bodyPr>
            <a:noAutofit/>
          </a:bodyPr>
          <a:lstStyle/>
          <a:p>
            <a:r>
              <a:rPr lang="ru-RU" sz="1400" dirty="0" smtClean="0"/>
              <a:t>Рекомендовано всем пациентам с установленным диагнозом старческая катаракта удаление</a:t>
            </a:r>
          </a:p>
          <a:p>
            <a:r>
              <a:rPr lang="ru-RU" sz="1400" dirty="0" smtClean="0"/>
              <a:t>помутневшего хрусталика с имплантацией ИОЛ как единственный действенный</a:t>
            </a:r>
          </a:p>
          <a:p>
            <a:r>
              <a:rPr lang="ru-RU" sz="1400" dirty="0" smtClean="0"/>
              <a:t>эффективный и радикальный способ лечения катаракты при отсутствии противопоказаний</a:t>
            </a:r>
          </a:p>
          <a:p>
            <a:r>
              <a:rPr lang="ru-RU" sz="1400" dirty="0" smtClean="0"/>
              <a:t>Рекомендовано хирургу принимать решение о целесообразности оперативного лечения</a:t>
            </a:r>
          </a:p>
          <a:p>
            <a:r>
              <a:rPr lang="ru-RU" sz="1400" dirty="0" smtClean="0"/>
              <a:t>катаракты исходя из величины зрительных функций [6].</a:t>
            </a:r>
          </a:p>
          <a:p>
            <a:r>
              <a:rPr lang="ru-RU" sz="1400" dirty="0" smtClean="0"/>
              <a:t>Комментарии: следует констатировать отсутствие универсальных и общепринятых</a:t>
            </a:r>
          </a:p>
          <a:p>
            <a:r>
              <a:rPr lang="ru-RU" sz="1400" dirty="0" smtClean="0"/>
              <a:t>методов исследований, позволяющих увязать состояние зрительных функций с качеством</a:t>
            </a:r>
          </a:p>
          <a:p>
            <a:r>
              <a:rPr lang="ru-RU" sz="1400" dirty="0" smtClean="0"/>
              <a:t>жизни пациента, нарушением его работоспособности и возможности выполнения привычной</a:t>
            </a:r>
          </a:p>
          <a:p>
            <a:r>
              <a:rPr lang="ru-RU" sz="1400" dirty="0" smtClean="0"/>
              <a:t>деятельности в быту.</a:t>
            </a:r>
          </a:p>
          <a:p>
            <a:r>
              <a:rPr lang="ru-RU" sz="1400" dirty="0" smtClean="0"/>
              <a:t>Хирургическое лечение катаракты рекомендовано пациентам со снижением зрительных</a:t>
            </a:r>
          </a:p>
          <a:p>
            <a:r>
              <a:rPr lang="ru-RU" sz="1400" dirty="0" smtClean="0"/>
              <a:t>функций, приводящим к ограничению трудоспособности, которое больше не удовлетворяет</a:t>
            </a:r>
          </a:p>
          <a:p>
            <a:r>
              <a:rPr lang="ru-RU" sz="1400" dirty="0" smtClean="0"/>
              <a:t>их потребностям в остроте зрения и отсутствию побочных зрительных феноменов и создает</a:t>
            </a:r>
          </a:p>
          <a:p>
            <a:r>
              <a:rPr lang="ru-RU" sz="1400" dirty="0" smtClean="0"/>
              <a:t>дискомфорт в повседневной жизни .</a:t>
            </a:r>
          </a:p>
          <a:p>
            <a:r>
              <a:rPr lang="ru-RU" sz="1400" dirty="0" smtClean="0"/>
              <a:t>Комментарии: в современных условиях, когда пациенты предъявляют повышенные требования</a:t>
            </a:r>
          </a:p>
          <a:p>
            <a:r>
              <a:rPr lang="ru-RU" sz="1400" dirty="0" smtClean="0"/>
              <a:t>к качеству жизни и не принимают необходимости функциональных ограничений, связанных со</a:t>
            </a:r>
          </a:p>
          <a:p>
            <a:r>
              <a:rPr lang="ru-RU" sz="1400" dirty="0" smtClean="0"/>
              <a:t>снижением зрения, имеются обоснованные предпосылки к расширению показаний и более</a:t>
            </a:r>
          </a:p>
          <a:p>
            <a:r>
              <a:rPr lang="ru-RU" sz="1400" dirty="0" smtClean="0"/>
              <a:t>ранней хирургии катаракты. Настоящий этап развития хирургических технологий</a:t>
            </a:r>
          </a:p>
          <a:p>
            <a:r>
              <a:rPr lang="ru-RU" sz="1400" dirty="0" smtClean="0"/>
              <a:t>обосновывает целесообразность введения в клиническую практику условного порога, равного</a:t>
            </a:r>
          </a:p>
          <a:p>
            <a:r>
              <a:rPr lang="ru-RU" sz="1400" dirty="0" smtClean="0"/>
              <a:t>утрате центрального зрения до уровня 0,5 с коррекцией.</a:t>
            </a:r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ого.jpg"/>
          <p:cNvPicPr>
            <a:picLocks noChangeAspect="1"/>
          </p:cNvPicPr>
          <p:nvPr/>
        </p:nvPicPr>
        <p:blipFill>
          <a:blip r:embed="rId2" cstate="print"/>
          <a:srcRect l="11725" r="14429"/>
          <a:stretch>
            <a:fillRect/>
          </a:stretch>
        </p:blipFill>
        <p:spPr>
          <a:xfrm>
            <a:off x="0" y="0"/>
            <a:ext cx="1584176" cy="13407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                      Модели ИОЛ в ККОКБ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319" y="1219200"/>
            <a:ext cx="7577362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214422"/>
            <a:ext cx="81439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                        ПРАВИТЕЛЬСТВО РОССИЙСКОЙ ФЕДЕРАЦИИ</a:t>
            </a:r>
          </a:p>
          <a:p>
            <a:pPr algn="ctr" fontAlgn="base"/>
            <a:r>
              <a:rPr lang="ru-RU" dirty="0" smtClean="0"/>
              <a:t>ПОСТАНОВЛЕНИЕ</a:t>
            </a:r>
            <a:br>
              <a:rPr lang="ru-RU" dirty="0" smtClean="0"/>
            </a:br>
            <a:r>
              <a:rPr lang="ru-RU" dirty="0" smtClean="0"/>
              <a:t>от 23 декабря 2024 г. N 1875 </a:t>
            </a:r>
          </a:p>
          <a:p>
            <a:pPr algn="ctr" fontAlgn="base"/>
            <a:endParaRPr lang="ru-RU" dirty="0" smtClean="0"/>
          </a:p>
          <a:p>
            <a:pPr algn="ctr" fontAlgn="base"/>
            <a:endParaRPr lang="ru-RU" dirty="0" smtClean="0"/>
          </a:p>
          <a:p>
            <a:pPr algn="ctr" fontAlgn="base"/>
            <a:endParaRPr lang="ru-RU" dirty="0" smtClean="0"/>
          </a:p>
          <a:p>
            <a:pPr algn="just" fontAlgn="base"/>
            <a:r>
              <a:rPr lang="ru-RU" smtClean="0">
                <a:solidFill>
                  <a:srgbClr val="000099"/>
                </a:solidFill>
              </a:rPr>
              <a:t>«О </a:t>
            </a:r>
            <a:r>
              <a:rPr lang="ru-RU" dirty="0" smtClean="0">
                <a:solidFill>
                  <a:srgbClr val="000099"/>
                </a:solidFill>
              </a:rPr>
              <a:t>МЕРАХ ПО ПРЕДОСТАВЛЕНИЮ НАЦИОНАЛЬНОГО РЕЖИМА ПРИ ОСУЩЕСТВЛЕНИИ ЗАКУПОК ТОВАРОВ, РАБОТ, УСЛУГ ДЛЯ ОБЕСПЕЧЕНИЯ ГОСУДАРСТВЕННЫХ И МУНИЦИПАЛЬНЫХ НУЖД, ЗАКУПОК ТОВАРОВ, РАБОТ, УСЛУГ ОТДЕЛЬНЫМИ ВИДАМИ </a:t>
            </a:r>
            <a:r>
              <a:rPr lang="ru-RU" smtClean="0">
                <a:solidFill>
                  <a:srgbClr val="000099"/>
                </a:solidFill>
              </a:rPr>
              <a:t>ЮРИДИЧЕСКИХ ЛИЦ»</a:t>
            </a:r>
            <a:endParaRPr lang="ru-RU" dirty="0" smtClean="0">
              <a:solidFill>
                <a:srgbClr val="000099"/>
              </a:solidFill>
            </a:endParaRPr>
          </a:p>
          <a:p>
            <a:pPr algn="just" fontAlgn="base"/>
            <a:endParaRPr lang="ru-RU" dirty="0" smtClean="0">
              <a:solidFill>
                <a:srgbClr val="000099"/>
              </a:solidFill>
            </a:endParaRPr>
          </a:p>
          <a:p>
            <a:pPr algn="just" fontAlgn="base"/>
            <a:endParaRPr lang="ru-RU" dirty="0" smtClean="0"/>
          </a:p>
          <a:p>
            <a:pPr algn="just" fontAlgn="base"/>
            <a:endParaRPr lang="ru-RU" dirty="0" smtClean="0"/>
          </a:p>
          <a:p>
            <a:pPr algn="just" fontAlgn="base"/>
            <a:endParaRPr lang="ru-RU" dirty="0"/>
          </a:p>
        </p:txBody>
      </p:sp>
      <p:pic>
        <p:nvPicPr>
          <p:cNvPr id="5" name="Рисунок 4" descr="лого.jpg"/>
          <p:cNvPicPr>
            <a:picLocks noChangeAspect="1"/>
          </p:cNvPicPr>
          <p:nvPr/>
        </p:nvPicPr>
        <p:blipFill>
          <a:blip r:embed="rId2" cstate="print"/>
          <a:srcRect l="11725" r="14429"/>
          <a:stretch>
            <a:fillRect/>
          </a:stretch>
        </p:blipFill>
        <p:spPr>
          <a:xfrm>
            <a:off x="0" y="0"/>
            <a:ext cx="1584176" cy="13407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2910" y="4214819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Преимущество в отношении товаров российского происхождения (в том числе поставляемых при выполнении закупаемых работ, оказании закупаемых услуг).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Другая 1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50E6A9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3289</TotalTime>
  <Words>788</Words>
  <Application>Microsoft Office PowerPoint</Application>
  <PresentationFormat>Экран (4:3)</PresentationFormat>
  <Paragraphs>105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Начальная</vt:lpstr>
      <vt:lpstr>Слайд 1</vt:lpstr>
      <vt:lpstr>Структура хирургических отделений </vt:lpstr>
      <vt:lpstr>Показания для хирургического лечения катаракты в круглосуточном стационаре: </vt:lpstr>
      <vt:lpstr>Показания для хирургического лечения катаракты в дневном стационаре </vt:lpstr>
      <vt:lpstr>          Хирургический операционный блок </vt:lpstr>
      <vt:lpstr>Слайд 6</vt:lpstr>
      <vt:lpstr>Из клинических рекомендаций: </vt:lpstr>
      <vt:lpstr>                      Модели ИОЛ в ККОКБ</vt:lpstr>
      <vt:lpstr>Слайд 9</vt:lpstr>
      <vt:lpstr>ИОЛ Реппер-НН</vt:lpstr>
      <vt:lpstr>Слайд 11</vt:lpstr>
      <vt:lpstr>                  200 МФ ИОЛ через ВК</vt:lpstr>
      <vt:lpstr>Из клинических рекомендаций</vt:lpstr>
      <vt:lpstr>БЛАГОДАРЮ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maksimov_a_s</cp:lastModifiedBy>
  <cp:revision>352</cp:revision>
  <dcterms:created xsi:type="dcterms:W3CDTF">2022-09-19T09:18:14Z</dcterms:created>
  <dcterms:modified xsi:type="dcterms:W3CDTF">2025-07-10T03:39:01Z</dcterms:modified>
</cp:coreProperties>
</file>